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3"/>
    <p:sldId id="257" r:id="rId34"/>
    <p:sldId id="258" r:id="rId35"/>
    <p:sldId id="259" r:id="rId36"/>
    <p:sldId id="260" r:id="rId37"/>
    <p:sldId id="261" r:id="rId38"/>
    <p:sldId id="262" r:id="rId39"/>
    <p:sldId id="263" r:id="rId40"/>
    <p:sldId id="264" r:id="rId41"/>
    <p:sldId id="265" r:id="rId42"/>
    <p:sldId id="266" r:id="rId43"/>
    <p:sldId id="267" r:id="rId44"/>
    <p:sldId id="268" r:id="rId45"/>
    <p:sldId id="269" r:id="rId46"/>
    <p:sldId id="270" r:id="rId47"/>
    <p:sldId id="271" r:id="rId48"/>
    <p:sldId id="272" r:id="rId49"/>
    <p:sldId id="273" r:id="rId50"/>
    <p:sldId id="274" r:id="rId51"/>
    <p:sldId id="275" r:id="rId52"/>
    <p:sldId id="276" r:id="rId53"/>
    <p:sldId id="277" r:id="rId54"/>
  </p:sldIdLst>
  <p:sldSz cx="18288000" cy="10287000"/>
  <p:notesSz cx="6858000" cy="9144000"/>
  <p:embeddedFontLst>
    <p:embeddedFont>
      <p:font typeface="Anonymous Pro" charset="1" panose="02060609030202000504"/>
      <p:regular r:id="rId6"/>
    </p:embeddedFont>
    <p:embeddedFont>
      <p:font typeface="Anonymous Pro Bold" charset="1" panose="02060809030202000504"/>
      <p:regular r:id="rId7"/>
    </p:embeddedFont>
    <p:embeddedFont>
      <p:font typeface="Anonymous Pro Italics" charset="1" panose="02060609030202000504"/>
      <p:regular r:id="rId8"/>
    </p:embeddedFont>
    <p:embeddedFont>
      <p:font typeface="Anonymous Pro Bold Italics" charset="1" panose="02060809030202000504"/>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Libre Franklin Black" charset="1" panose="00000A00000000000000"/>
      <p:regular r:id="rId14"/>
    </p:embeddedFont>
    <p:embeddedFont>
      <p:font typeface="Libre Franklin Black Italics" charset="1" panose="00000A00000000000000"/>
      <p:regular r:id="rId15"/>
    </p:embeddedFont>
    <p:embeddedFont>
      <p:font typeface="Horta" charset="1" panose="020C0706030708060507"/>
      <p:regular r:id="rId16"/>
    </p:embeddedFont>
    <p:embeddedFont>
      <p:font typeface="Canva Sans" charset="1" panose="020B0503030501040103"/>
      <p:regular r:id="rId17"/>
    </p:embeddedFont>
    <p:embeddedFont>
      <p:font typeface="Canva Sans Bold" charset="1" panose="020B0803030501040103"/>
      <p:regular r:id="rId18"/>
    </p:embeddedFont>
    <p:embeddedFont>
      <p:font typeface="Canva Sans Italics" charset="1" panose="020B0503030501040103"/>
      <p:regular r:id="rId19"/>
    </p:embeddedFont>
    <p:embeddedFont>
      <p:font typeface="Canva Sans Bold Italics" charset="1" panose="020B0803030501040103"/>
      <p:regular r:id="rId20"/>
    </p:embeddedFont>
    <p:embeddedFont>
      <p:font typeface="Fira Sans Bold" charset="1" panose="020B0803050000020004"/>
      <p:regular r:id="rId21"/>
    </p:embeddedFont>
    <p:embeddedFont>
      <p:font typeface="Fira Sans Bold Bold" charset="1" panose="020B0903050000020004"/>
      <p:regular r:id="rId22"/>
    </p:embeddedFont>
    <p:embeddedFont>
      <p:font typeface="Fira Sans Bold Italics" charset="1" panose="020B0803050000020004"/>
      <p:regular r:id="rId23"/>
    </p:embeddedFont>
    <p:embeddedFont>
      <p:font typeface="Fira Sans Bold Bold Italics" charset="1" panose="020B0903050000020004"/>
      <p:regular r:id="rId24"/>
    </p:embeddedFont>
    <p:embeddedFont>
      <p:font typeface="Fira Sans Light" charset="1" panose="020B0403050000020004"/>
      <p:regular r:id="rId25"/>
    </p:embeddedFont>
    <p:embeddedFont>
      <p:font typeface="Fira Sans Light Bold" charset="1" panose="020B0503050000020004"/>
      <p:regular r:id="rId26"/>
    </p:embeddedFont>
    <p:embeddedFont>
      <p:font typeface="Fira Sans Light Italics" charset="1" panose="020B0403050000020004"/>
      <p:regular r:id="rId27"/>
    </p:embeddedFont>
    <p:embeddedFont>
      <p:font typeface="Fira Sans Light Bold Italics" charset="1" panose="020B0503050000020004"/>
      <p:regular r:id="rId28"/>
    </p:embeddedFont>
    <p:embeddedFont>
      <p:font typeface="Fira Sans Medium" charset="1" panose="020B0603050000020004"/>
      <p:regular r:id="rId29"/>
    </p:embeddedFont>
    <p:embeddedFont>
      <p:font typeface="Fira Sans Medium Bold" charset="1" panose="020B0603050000020004"/>
      <p:regular r:id="rId30"/>
    </p:embeddedFont>
    <p:embeddedFont>
      <p:font typeface="Fira Sans Medium Italics" charset="1" panose="020B0603050000020004"/>
      <p:regular r:id="rId31"/>
    </p:embeddedFont>
    <p:embeddedFont>
      <p:font typeface="Fira Sans Medium Bold Italics" charset="1" panose="020B0703050000020004"/>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slides/slide1.xml" Type="http://schemas.openxmlformats.org/officeDocument/2006/relationships/slide"/><Relationship Id="rId34" Target="slides/slide2.xml" Type="http://schemas.openxmlformats.org/officeDocument/2006/relationships/slide"/><Relationship Id="rId35" Target="slides/slide3.xml" Type="http://schemas.openxmlformats.org/officeDocument/2006/relationships/slide"/><Relationship Id="rId36" Target="slides/slide4.xml" Type="http://schemas.openxmlformats.org/officeDocument/2006/relationships/slide"/><Relationship Id="rId37" Target="slides/slide5.xml" Type="http://schemas.openxmlformats.org/officeDocument/2006/relationships/slide"/><Relationship Id="rId38" Target="slides/slide6.xml" Type="http://schemas.openxmlformats.org/officeDocument/2006/relationships/slide"/><Relationship Id="rId39" Target="slides/slide7.xml" Type="http://schemas.openxmlformats.org/officeDocument/2006/relationships/slide"/><Relationship Id="rId4" Target="theme/theme1.xml" Type="http://schemas.openxmlformats.org/officeDocument/2006/relationships/theme"/><Relationship Id="rId40" Target="slides/slide8.xml" Type="http://schemas.openxmlformats.org/officeDocument/2006/relationships/slide"/><Relationship Id="rId41" Target="slides/slide9.xml" Type="http://schemas.openxmlformats.org/officeDocument/2006/relationships/slide"/><Relationship Id="rId42" Target="slides/slide10.xml" Type="http://schemas.openxmlformats.org/officeDocument/2006/relationships/slide"/><Relationship Id="rId43" Target="slides/slide11.xml" Type="http://schemas.openxmlformats.org/officeDocument/2006/relationships/slide"/><Relationship Id="rId44" Target="slides/slide12.xml" Type="http://schemas.openxmlformats.org/officeDocument/2006/relationships/slide"/><Relationship Id="rId45" Target="slides/slide13.xml" Type="http://schemas.openxmlformats.org/officeDocument/2006/relationships/slide"/><Relationship Id="rId46" Target="slides/slide14.xml" Type="http://schemas.openxmlformats.org/officeDocument/2006/relationships/slide"/><Relationship Id="rId47" Target="slides/slide15.xml" Type="http://schemas.openxmlformats.org/officeDocument/2006/relationships/slide"/><Relationship Id="rId48" Target="slides/slide16.xml" Type="http://schemas.openxmlformats.org/officeDocument/2006/relationships/slide"/><Relationship Id="rId49" Target="slides/slide17.xml" Type="http://schemas.openxmlformats.org/officeDocument/2006/relationships/slide"/><Relationship Id="rId5" Target="tableStyles.xml" Type="http://schemas.openxmlformats.org/officeDocument/2006/relationships/tableStyles"/><Relationship Id="rId50" Target="slides/slide18.xml" Type="http://schemas.openxmlformats.org/officeDocument/2006/relationships/slide"/><Relationship Id="rId51" Target="slides/slide19.xml" Type="http://schemas.openxmlformats.org/officeDocument/2006/relationships/slide"/><Relationship Id="rId52" Target="slides/slide20.xml" Type="http://schemas.openxmlformats.org/officeDocument/2006/relationships/slide"/><Relationship Id="rId53" Target="slides/slide21.xml" Type="http://schemas.openxmlformats.org/officeDocument/2006/relationships/slide"/><Relationship Id="rId54" Target="slides/slide22.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jpe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jpeg" Type="http://schemas.openxmlformats.org/officeDocument/2006/relationships/image"/><Relationship Id="rId6" Target="../media/image22.jpeg" Type="http://schemas.openxmlformats.org/officeDocument/2006/relationships/image"/><Relationship Id="rId7" Target="../media/image23.jpe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27.jpeg" Type="http://schemas.openxmlformats.org/officeDocument/2006/relationships/image"/><Relationship Id="rId6" Target="../media/image14.jpeg" Type="http://schemas.openxmlformats.org/officeDocument/2006/relationships/image"/><Relationship Id="rId7" Target="../media/image15.jpe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17.png" Type="http://schemas.openxmlformats.org/officeDocument/2006/relationships/image"/><Relationship Id="rId4" Target="../media/image29.png" Type="http://schemas.openxmlformats.org/officeDocument/2006/relationships/image"/><Relationship Id="rId5" Target="../media/image30.jpeg" Type="http://schemas.openxmlformats.org/officeDocument/2006/relationships/image"/><Relationship Id="rId6" Target="../media/image31.jpeg" Type="http://schemas.openxmlformats.org/officeDocument/2006/relationships/image"/><Relationship Id="rId7" Target="../media/image32.jpe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 Id="rId6" Target="../media/image37.png" Type="http://schemas.openxmlformats.org/officeDocument/2006/relationships/image"/><Relationship Id="rId7" Target="../media/image3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gif"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jpeg" Type="http://schemas.openxmlformats.org/officeDocument/2006/relationships/image"/><Relationship Id="rId4" Target="../media/image10.jpeg" Type="http://schemas.openxmlformats.org/officeDocument/2006/relationships/image"/><Relationship Id="rId5" Target="../media/image11.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300662" y="2988345"/>
            <a:ext cx="9672566" cy="5932992"/>
            <a:chOff x="0" y="0"/>
            <a:chExt cx="12896754" cy="7910656"/>
          </a:xfrm>
        </p:grpSpPr>
        <p:sp>
          <p:nvSpPr>
            <p:cNvPr name="TextBox 3" id="3"/>
            <p:cNvSpPr txBox="true"/>
            <p:nvPr/>
          </p:nvSpPr>
          <p:spPr>
            <a:xfrm rot="0">
              <a:off x="0" y="-9525"/>
              <a:ext cx="12896754" cy="3793574"/>
            </a:xfrm>
            <a:prstGeom prst="rect">
              <a:avLst/>
            </a:prstGeom>
          </p:spPr>
          <p:txBody>
            <a:bodyPr anchor="t" rtlCol="false" tIns="0" lIns="0" bIns="0" rIns="0">
              <a:spAutoFit/>
            </a:bodyPr>
            <a:lstStyle/>
            <a:p>
              <a:pPr>
                <a:lnSpc>
                  <a:spcPts val="11223"/>
                </a:lnSpc>
              </a:pPr>
              <a:r>
                <a:rPr lang="en-US" sz="9352">
                  <a:solidFill>
                    <a:srgbClr val="000000"/>
                  </a:solidFill>
                  <a:latin typeface="Fira Sans Bold"/>
                </a:rPr>
                <a:t>Two-View Depth Estimation</a:t>
              </a:r>
            </a:p>
          </p:txBody>
        </p:sp>
        <p:sp>
          <p:nvSpPr>
            <p:cNvPr name="TextBox 4" id="4"/>
            <p:cNvSpPr txBox="true"/>
            <p:nvPr/>
          </p:nvSpPr>
          <p:spPr>
            <a:xfrm rot="0">
              <a:off x="0" y="3988147"/>
              <a:ext cx="12896754" cy="3922509"/>
            </a:xfrm>
            <a:prstGeom prst="rect">
              <a:avLst/>
            </a:prstGeom>
          </p:spPr>
          <p:txBody>
            <a:bodyPr anchor="t" rtlCol="false" tIns="0" lIns="0" bIns="0" rIns="0">
              <a:spAutoFit/>
            </a:bodyPr>
            <a:lstStyle/>
            <a:p>
              <a:pPr>
                <a:lnSpc>
                  <a:spcPts val="4767"/>
                </a:lnSpc>
              </a:pPr>
              <a:r>
                <a:rPr lang="en-US" sz="2979">
                  <a:solidFill>
                    <a:srgbClr val="000000"/>
                  </a:solidFill>
                  <a:latin typeface="Fira Sans Light"/>
                </a:rPr>
                <a:t>Group No: 48</a:t>
              </a:r>
            </a:p>
            <a:p>
              <a:pPr>
                <a:lnSpc>
                  <a:spcPts val="4767"/>
                </a:lnSpc>
              </a:pPr>
              <a:r>
                <a:rPr lang="en-US" sz="2979">
                  <a:solidFill>
                    <a:srgbClr val="000000"/>
                  </a:solidFill>
                  <a:latin typeface="Fira Sans Light"/>
                </a:rPr>
                <a:t>Team Members:</a:t>
              </a:r>
            </a:p>
            <a:p>
              <a:pPr>
                <a:lnSpc>
                  <a:spcPts val="4767"/>
                </a:lnSpc>
              </a:pPr>
              <a:r>
                <a:rPr lang="en-US" sz="2979">
                  <a:solidFill>
                    <a:srgbClr val="000000"/>
                  </a:solidFill>
                  <a:latin typeface="Fira Sans Light"/>
                </a:rPr>
                <a:t>Anshak Goel (2020283)</a:t>
              </a:r>
            </a:p>
            <a:p>
              <a:pPr>
                <a:lnSpc>
                  <a:spcPts val="4767"/>
                </a:lnSpc>
              </a:pPr>
              <a:r>
                <a:rPr lang="en-US" sz="2979">
                  <a:solidFill>
                    <a:srgbClr val="000000"/>
                  </a:solidFill>
                  <a:latin typeface="Fira Sans Light"/>
                </a:rPr>
                <a:t>Sahil Goyal (2020326)</a:t>
              </a:r>
            </a:p>
            <a:p>
              <a:pPr>
                <a:lnSpc>
                  <a:spcPts val="4767"/>
                </a:lnSpc>
              </a:pPr>
              <a:r>
                <a:rPr lang="en-US" sz="2979">
                  <a:solidFill>
                    <a:srgbClr val="000000"/>
                  </a:solidFill>
                  <a:latin typeface="Fira Sans Light"/>
                </a:rPr>
                <a:t>Deeptorshi Mondal (2020294)</a:t>
              </a:r>
            </a:p>
          </p:txBody>
        </p:sp>
      </p:grpSp>
      <p:grpSp>
        <p:nvGrpSpPr>
          <p:cNvPr name="Group 5" id="5"/>
          <p:cNvGrpSpPr/>
          <p:nvPr/>
        </p:nvGrpSpPr>
        <p:grpSpPr>
          <a:xfrm rot="0">
            <a:off x="14328902" y="2317173"/>
            <a:ext cx="7321033" cy="6340049"/>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7" id="7"/>
          <p:cNvGrpSpPr/>
          <p:nvPr/>
        </p:nvGrpSpPr>
        <p:grpSpPr>
          <a:xfrm rot="0">
            <a:off x="12122944" y="7035126"/>
            <a:ext cx="4970154" cy="430417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9" id="9"/>
          <p:cNvGrpSpPr/>
          <p:nvPr/>
        </p:nvGrpSpPr>
        <p:grpSpPr>
          <a:xfrm rot="0">
            <a:off x="12336342" y="5954842"/>
            <a:ext cx="2271679" cy="1967285"/>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11" id="11"/>
          <p:cNvGrpSpPr/>
          <p:nvPr/>
        </p:nvGrpSpPr>
        <p:grpSpPr>
          <a:xfrm rot="0">
            <a:off x="13737770" y="373605"/>
            <a:ext cx="3799619" cy="3290488"/>
            <a:chOff x="0" y="0"/>
            <a:chExt cx="3619627" cy="3134614"/>
          </a:xfrm>
        </p:grpSpPr>
        <p:sp>
          <p:nvSpPr>
            <p:cNvPr name="Freeform 12" id="12"/>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13" id="13"/>
          <p:cNvGrpSpPr/>
          <p:nvPr/>
        </p:nvGrpSpPr>
        <p:grpSpPr>
          <a:xfrm rot="0">
            <a:off x="1028700" y="867357"/>
            <a:ext cx="7115904" cy="1312834"/>
            <a:chOff x="0" y="0"/>
            <a:chExt cx="9487872" cy="1750446"/>
          </a:xfrm>
        </p:grpSpPr>
        <p:sp>
          <p:nvSpPr>
            <p:cNvPr name="TextBox 14" id="14"/>
            <p:cNvSpPr txBox="true"/>
            <p:nvPr/>
          </p:nvSpPr>
          <p:spPr>
            <a:xfrm rot="0">
              <a:off x="2185618" y="-85725"/>
              <a:ext cx="7302254" cy="1836171"/>
            </a:xfrm>
            <a:prstGeom prst="rect">
              <a:avLst/>
            </a:prstGeom>
          </p:spPr>
          <p:txBody>
            <a:bodyPr anchor="t" rtlCol="false" tIns="0" lIns="0" bIns="0" rIns="0">
              <a:spAutoFit/>
            </a:bodyPr>
            <a:lstStyle/>
            <a:p>
              <a:pPr>
                <a:lnSpc>
                  <a:spcPts val="5675"/>
                </a:lnSpc>
                <a:spcBef>
                  <a:spcPct val="0"/>
                </a:spcBef>
              </a:pPr>
              <a:r>
                <a:rPr lang="en-US" sz="4053">
                  <a:solidFill>
                    <a:srgbClr val="000000"/>
                  </a:solidFill>
                  <a:latin typeface="Fira Sans Medium"/>
                </a:rPr>
                <a:t>Computer Vision Project</a:t>
              </a:r>
            </a:p>
          </p:txBody>
        </p:sp>
        <p:sp>
          <p:nvSpPr>
            <p:cNvPr name="Freeform 15" id="15"/>
            <p:cNvSpPr/>
            <p:nvPr/>
          </p:nvSpPr>
          <p:spPr>
            <a:xfrm flipH="false" flipV="false" rot="0">
              <a:off x="0" y="215124"/>
              <a:ext cx="1528651" cy="1320198"/>
            </a:xfrm>
            <a:custGeom>
              <a:avLst/>
              <a:gdLst/>
              <a:ahLst/>
              <a:cxnLst/>
              <a:rect r="r" b="b" t="t" l="l"/>
              <a:pathLst>
                <a:path h="1320198" w="1528651">
                  <a:moveTo>
                    <a:pt x="0" y="0"/>
                  </a:moveTo>
                  <a:lnTo>
                    <a:pt x="1528651" y="0"/>
                  </a:lnTo>
                  <a:lnTo>
                    <a:pt x="1528651" y="1320198"/>
                  </a:lnTo>
                  <a:lnTo>
                    <a:pt x="0" y="13201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sp>
        <p:nvSpPr>
          <p:cNvPr name="Freeform 2" id="2"/>
          <p:cNvSpPr/>
          <p:nvPr/>
        </p:nvSpPr>
        <p:spPr>
          <a:xfrm flipH="false" flipV="false" rot="0">
            <a:off x="0" y="2427821"/>
            <a:ext cx="8817433" cy="5431357"/>
          </a:xfrm>
          <a:custGeom>
            <a:avLst/>
            <a:gdLst/>
            <a:ahLst/>
            <a:cxnLst/>
            <a:rect r="r" b="b" t="t" l="l"/>
            <a:pathLst>
              <a:path h="5431357" w="8817433">
                <a:moveTo>
                  <a:pt x="0" y="0"/>
                </a:moveTo>
                <a:lnTo>
                  <a:pt x="8817433" y="0"/>
                </a:lnTo>
                <a:lnTo>
                  <a:pt x="8817433" y="5431358"/>
                </a:lnTo>
                <a:lnTo>
                  <a:pt x="0" y="5431358"/>
                </a:lnTo>
                <a:lnTo>
                  <a:pt x="0" y="0"/>
                </a:lnTo>
                <a:close/>
              </a:path>
            </a:pathLst>
          </a:custGeom>
          <a:blipFill>
            <a:blip r:embed="rId2"/>
            <a:stretch>
              <a:fillRect l="0" t="0" r="0" b="0"/>
            </a:stretch>
          </a:blipFill>
        </p:spPr>
      </p:sp>
      <p:sp>
        <p:nvSpPr>
          <p:cNvPr name="Freeform 3" id="3"/>
          <p:cNvSpPr/>
          <p:nvPr/>
        </p:nvSpPr>
        <p:spPr>
          <a:xfrm flipH="false" flipV="false" rot="0">
            <a:off x="9470567" y="2427821"/>
            <a:ext cx="8817433" cy="5431357"/>
          </a:xfrm>
          <a:custGeom>
            <a:avLst/>
            <a:gdLst/>
            <a:ahLst/>
            <a:cxnLst/>
            <a:rect r="r" b="b" t="t" l="l"/>
            <a:pathLst>
              <a:path h="5431357" w="8817433">
                <a:moveTo>
                  <a:pt x="0" y="0"/>
                </a:moveTo>
                <a:lnTo>
                  <a:pt x="8817433" y="0"/>
                </a:lnTo>
                <a:lnTo>
                  <a:pt x="8817433" y="5431358"/>
                </a:lnTo>
                <a:lnTo>
                  <a:pt x="0" y="5431358"/>
                </a:lnTo>
                <a:lnTo>
                  <a:pt x="0" y="0"/>
                </a:lnTo>
                <a:close/>
              </a:path>
            </a:pathLst>
          </a:custGeom>
          <a:blipFill>
            <a:blip r:embed="rId3"/>
            <a:stretch>
              <a:fillRect l="0" t="0" r="0" b="0"/>
            </a:stretch>
          </a:blipFill>
        </p:spPr>
      </p:sp>
      <p:sp>
        <p:nvSpPr>
          <p:cNvPr name="TextBox 4" id="4"/>
          <p:cNvSpPr txBox="true"/>
          <p:nvPr/>
        </p:nvSpPr>
        <p:spPr>
          <a:xfrm rot="0">
            <a:off x="6459438" y="-95250"/>
            <a:ext cx="5369123"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Rectified Images</a:t>
            </a:r>
          </a:p>
        </p:txBody>
      </p:sp>
      <p:sp>
        <p:nvSpPr>
          <p:cNvPr name="TextBox 5" id="5"/>
          <p:cNvSpPr txBox="true"/>
          <p:nvPr/>
        </p:nvSpPr>
        <p:spPr>
          <a:xfrm rot="0">
            <a:off x="990822" y="8334692"/>
            <a:ext cx="15653223" cy="178054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FFFFFF"/>
                </a:solidFill>
                <a:latin typeface="Canva Sans"/>
              </a:rPr>
              <a:t>The horizontal lines have the same y-coordinate in both images and show that after rectification, they pass through the exact same location in the image. </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3563094" y="6077994"/>
            <a:ext cx="6383425" cy="5528076"/>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1028700" y="1028700"/>
            <a:ext cx="14766361" cy="7967241"/>
            <a:chOff x="0" y="0"/>
            <a:chExt cx="19688481" cy="10622987"/>
          </a:xfrm>
        </p:grpSpPr>
        <p:sp>
          <p:nvSpPr>
            <p:cNvPr name="TextBox 5" id="5"/>
            <p:cNvSpPr txBox="true"/>
            <p:nvPr/>
          </p:nvSpPr>
          <p:spPr>
            <a:xfrm rot="0">
              <a:off x="0" y="2461967"/>
              <a:ext cx="19688481" cy="8161020"/>
            </a:xfrm>
            <a:prstGeom prst="rect">
              <a:avLst/>
            </a:prstGeom>
          </p:spPr>
          <p:txBody>
            <a:bodyPr anchor="t" rtlCol="false" tIns="0" lIns="0" bIns="0" rIns="0">
              <a:spAutoFit/>
            </a:bodyPr>
            <a:lstStyle/>
            <a:p>
              <a:pPr marL="777240" indent="-388620" lvl="1">
                <a:lnSpc>
                  <a:spcPts val="5400"/>
                </a:lnSpc>
                <a:buFont typeface="Arial"/>
                <a:buChar char="•"/>
              </a:pPr>
              <a:r>
                <a:rPr lang="en-US" sz="3600">
                  <a:solidFill>
                    <a:srgbClr val="FFFFFF"/>
                  </a:solidFill>
                  <a:latin typeface="Fira Sans Medium"/>
                </a:rPr>
                <a:t>We have also used a pre-trained MIDAS model to estimate depth from input images. It processes each image and applies a depth estimation model, and we saved the depth maps.</a:t>
              </a:r>
            </a:p>
            <a:p>
              <a:pPr marL="777240" indent="-388620" lvl="1">
                <a:lnSpc>
                  <a:spcPts val="5400"/>
                </a:lnSpc>
                <a:buFont typeface="Arial"/>
                <a:buChar char="•"/>
              </a:pPr>
              <a:r>
                <a:rPr lang="en-US" sz="3600">
                  <a:solidFill>
                    <a:srgbClr val="FFFFFF"/>
                  </a:solidFill>
                  <a:latin typeface="Fira Sans Medium"/>
                </a:rPr>
                <a:t>It is trained on labeled and unlabeled data to understand the relationship between image features and depth. The model utilizes this data to make depth maps from single images, correctly capturing the 3D structure. </a:t>
              </a:r>
            </a:p>
            <a:p>
              <a:pPr marL="777240" indent="-388620" lvl="1">
                <a:lnSpc>
                  <a:spcPts val="5400"/>
                </a:lnSpc>
                <a:buFont typeface="Arial"/>
                <a:buChar char="•"/>
              </a:pPr>
              <a:r>
                <a:rPr lang="en-US" sz="3600">
                  <a:solidFill>
                    <a:srgbClr val="FFFFFF"/>
                  </a:solidFill>
                  <a:latin typeface="Fira Sans Medium"/>
                </a:rPr>
                <a:t>Deep learning gives more accurate results than the geometric approach for most of the images.</a:t>
              </a:r>
            </a:p>
          </p:txBody>
        </p:sp>
        <p:sp>
          <p:nvSpPr>
            <p:cNvPr name="TextBox 6" id="6"/>
            <p:cNvSpPr txBox="true"/>
            <p:nvPr/>
          </p:nvSpPr>
          <p:spPr>
            <a:xfrm rot="0">
              <a:off x="0" y="0"/>
              <a:ext cx="19688481" cy="2108200"/>
            </a:xfrm>
            <a:prstGeom prst="rect">
              <a:avLst/>
            </a:prstGeom>
          </p:spPr>
          <p:txBody>
            <a:bodyPr anchor="t" rtlCol="false" tIns="0" lIns="0" bIns="0" rIns="0">
              <a:spAutoFit/>
            </a:bodyPr>
            <a:lstStyle/>
            <a:p>
              <a:pPr>
                <a:lnSpc>
                  <a:spcPts val="12480"/>
                </a:lnSpc>
              </a:pPr>
              <a:r>
                <a:rPr lang="en-US" sz="10400">
                  <a:solidFill>
                    <a:srgbClr val="A4E473"/>
                  </a:solidFill>
                  <a:latin typeface="Fira Sans Medium"/>
                </a:rPr>
                <a:t>Methodology 2</a:t>
              </a:r>
            </a:p>
          </p:txBody>
        </p:sp>
      </p:grpSp>
      <p:grpSp>
        <p:nvGrpSpPr>
          <p:cNvPr name="Group 7" id="7"/>
          <p:cNvGrpSpPr/>
          <p:nvPr/>
        </p:nvGrpSpPr>
        <p:grpSpPr>
          <a:xfrm rot="0">
            <a:off x="4053492" y="8956750"/>
            <a:ext cx="2141618" cy="1854652"/>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sp>
        <p:nvSpPr>
          <p:cNvPr name="Freeform 2" id="2"/>
          <p:cNvSpPr/>
          <p:nvPr/>
        </p:nvSpPr>
        <p:spPr>
          <a:xfrm flipH="false" flipV="false" rot="0">
            <a:off x="1864890" y="1028700"/>
            <a:ext cx="5528302" cy="4146227"/>
          </a:xfrm>
          <a:custGeom>
            <a:avLst/>
            <a:gdLst/>
            <a:ahLst/>
            <a:cxnLst/>
            <a:rect r="r" b="b" t="t" l="l"/>
            <a:pathLst>
              <a:path h="4146227" w="5528302">
                <a:moveTo>
                  <a:pt x="0" y="0"/>
                </a:moveTo>
                <a:lnTo>
                  <a:pt x="5528302" y="0"/>
                </a:lnTo>
                <a:lnTo>
                  <a:pt x="5528302" y="4146227"/>
                </a:lnTo>
                <a:lnTo>
                  <a:pt x="0" y="4146227"/>
                </a:lnTo>
                <a:lnTo>
                  <a:pt x="0" y="0"/>
                </a:lnTo>
                <a:close/>
              </a:path>
            </a:pathLst>
          </a:custGeom>
          <a:blipFill>
            <a:blip r:embed="rId2"/>
            <a:stretch>
              <a:fillRect l="0" t="0" r="0" b="0"/>
            </a:stretch>
          </a:blipFill>
        </p:spPr>
      </p:sp>
      <p:sp>
        <p:nvSpPr>
          <p:cNvPr name="Freeform 3" id="3"/>
          <p:cNvSpPr/>
          <p:nvPr/>
        </p:nvSpPr>
        <p:spPr>
          <a:xfrm flipH="false" flipV="false" rot="0">
            <a:off x="10766564" y="1028700"/>
            <a:ext cx="5486400" cy="4114800"/>
          </a:xfrm>
          <a:custGeom>
            <a:avLst/>
            <a:gdLst/>
            <a:ahLst/>
            <a:cxnLst/>
            <a:rect r="r" b="b" t="t" l="l"/>
            <a:pathLst>
              <a:path h="4114800" w="5486400">
                <a:moveTo>
                  <a:pt x="0" y="0"/>
                </a:moveTo>
                <a:lnTo>
                  <a:pt x="5486400" y="0"/>
                </a:lnTo>
                <a:lnTo>
                  <a:pt x="5486400" y="4114800"/>
                </a:lnTo>
                <a:lnTo>
                  <a:pt x="0" y="4114800"/>
                </a:lnTo>
                <a:lnTo>
                  <a:pt x="0" y="0"/>
                </a:lnTo>
                <a:close/>
              </a:path>
            </a:pathLst>
          </a:custGeom>
          <a:blipFill>
            <a:blip r:embed="rId3"/>
            <a:stretch>
              <a:fillRect l="0" t="0" r="0" b="0"/>
            </a:stretch>
          </a:blipFill>
        </p:spPr>
      </p:sp>
      <p:sp>
        <p:nvSpPr>
          <p:cNvPr name="Freeform 4" id="4"/>
          <p:cNvSpPr/>
          <p:nvPr/>
        </p:nvSpPr>
        <p:spPr>
          <a:xfrm flipH="false" flipV="false" rot="0">
            <a:off x="1906792" y="5707017"/>
            <a:ext cx="5486400" cy="4114800"/>
          </a:xfrm>
          <a:custGeom>
            <a:avLst/>
            <a:gdLst/>
            <a:ahLst/>
            <a:cxnLst/>
            <a:rect r="r" b="b" t="t" l="l"/>
            <a:pathLst>
              <a:path h="4114800" w="5486400">
                <a:moveTo>
                  <a:pt x="0" y="0"/>
                </a:moveTo>
                <a:lnTo>
                  <a:pt x="5486400" y="0"/>
                </a:lnTo>
                <a:lnTo>
                  <a:pt x="5486400" y="4114800"/>
                </a:lnTo>
                <a:lnTo>
                  <a:pt x="0" y="4114800"/>
                </a:lnTo>
                <a:lnTo>
                  <a:pt x="0" y="0"/>
                </a:lnTo>
                <a:close/>
              </a:path>
            </a:pathLst>
          </a:custGeom>
          <a:blipFill>
            <a:blip r:embed="rId4"/>
            <a:stretch>
              <a:fillRect l="0" t="0" r="0" b="0"/>
            </a:stretch>
          </a:blipFill>
        </p:spPr>
      </p:sp>
      <p:sp>
        <p:nvSpPr>
          <p:cNvPr name="Freeform 5" id="5"/>
          <p:cNvSpPr/>
          <p:nvPr/>
        </p:nvSpPr>
        <p:spPr>
          <a:xfrm flipH="false" flipV="false" rot="0">
            <a:off x="10766564" y="5707017"/>
            <a:ext cx="5486400" cy="4114800"/>
          </a:xfrm>
          <a:custGeom>
            <a:avLst/>
            <a:gdLst/>
            <a:ahLst/>
            <a:cxnLst/>
            <a:rect r="r" b="b" t="t" l="l"/>
            <a:pathLst>
              <a:path h="4114800" w="5486400">
                <a:moveTo>
                  <a:pt x="0" y="0"/>
                </a:moveTo>
                <a:lnTo>
                  <a:pt x="5486400" y="0"/>
                </a:lnTo>
                <a:lnTo>
                  <a:pt x="5486400" y="4114800"/>
                </a:lnTo>
                <a:lnTo>
                  <a:pt x="0" y="4114800"/>
                </a:lnTo>
                <a:lnTo>
                  <a:pt x="0" y="0"/>
                </a:lnTo>
                <a:close/>
              </a:path>
            </a:pathLst>
          </a:custGeom>
          <a:blipFill>
            <a:blip r:embed="rId5"/>
            <a:stretch>
              <a:fillRect l="0" t="0" r="0" b="0"/>
            </a:stretch>
          </a:blipFill>
        </p:spPr>
      </p:sp>
      <p:sp>
        <p:nvSpPr>
          <p:cNvPr name="TextBox 6" id="6"/>
          <p:cNvSpPr txBox="true"/>
          <p:nvPr/>
        </p:nvSpPr>
        <p:spPr>
          <a:xfrm rot="0">
            <a:off x="2897386" y="141605"/>
            <a:ext cx="12493228"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Comparison between the two methods</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4766361" cy="8988321"/>
            <a:chOff x="0" y="0"/>
            <a:chExt cx="19688481" cy="11984427"/>
          </a:xfrm>
        </p:grpSpPr>
        <p:sp>
          <p:nvSpPr>
            <p:cNvPr name="TextBox 3" id="3"/>
            <p:cNvSpPr txBox="true"/>
            <p:nvPr/>
          </p:nvSpPr>
          <p:spPr>
            <a:xfrm rot="0">
              <a:off x="0" y="2433392"/>
              <a:ext cx="19688481" cy="9551035"/>
            </a:xfrm>
            <a:prstGeom prst="rect">
              <a:avLst/>
            </a:prstGeom>
          </p:spPr>
          <p:txBody>
            <a:bodyPr anchor="t" rtlCol="false" tIns="0" lIns="0" bIns="0" rIns="0">
              <a:spAutoFit/>
            </a:bodyPr>
            <a:lstStyle/>
            <a:p>
              <a:pPr marL="777240" indent="-388620" lvl="1">
                <a:lnSpc>
                  <a:spcPts val="5760"/>
                </a:lnSpc>
                <a:buFont typeface="Arial"/>
                <a:buChar char="•"/>
              </a:pPr>
              <a:r>
                <a:rPr lang="en-US" sz="3600">
                  <a:solidFill>
                    <a:srgbClr val="FFFFFF"/>
                  </a:solidFill>
                  <a:latin typeface="Fira Sans Medium"/>
                </a:rPr>
                <a:t>We have tried some variations in our approach. We tried to run the code on both simple and uncalibrated stereo.</a:t>
              </a:r>
            </a:p>
            <a:p>
              <a:pPr marL="777240" indent="-388620" lvl="1">
                <a:lnSpc>
                  <a:spcPts val="5760"/>
                </a:lnSpc>
                <a:buFont typeface="Arial"/>
                <a:buChar char="•"/>
              </a:pPr>
              <a:r>
                <a:rPr lang="en-US" sz="3600">
                  <a:solidFill>
                    <a:srgbClr val="FFFFFF"/>
                  </a:solidFill>
                  <a:latin typeface="Fira Sans Medium"/>
                </a:rPr>
                <a:t>We have also tried to retrieve the homography matrics using findRectification() and findRectificationUncalibrated() </a:t>
              </a:r>
            </a:p>
            <a:p>
              <a:pPr marL="777240" indent="-388620" lvl="1">
                <a:lnSpc>
                  <a:spcPts val="5760"/>
                </a:lnSpc>
                <a:buFont typeface="Arial"/>
                <a:buChar char="•"/>
              </a:pPr>
              <a:r>
                <a:rPr lang="en-US" sz="3600">
                  <a:solidFill>
                    <a:srgbClr val="FFFFFF"/>
                  </a:solidFill>
                  <a:latin typeface="Fira Sans Medium"/>
                </a:rPr>
                <a:t>We have also used Brute Force and FLANN matcher to find matches, as Brute Force was giving better matches, so we kept that.</a:t>
              </a:r>
            </a:p>
            <a:p>
              <a:pPr marL="777240" indent="-388620" lvl="1">
                <a:lnSpc>
                  <a:spcPts val="5760"/>
                </a:lnSpc>
                <a:buFont typeface="Arial"/>
                <a:buChar char="•"/>
              </a:pPr>
              <a:r>
                <a:rPr lang="en-US" sz="3600">
                  <a:solidFill>
                    <a:srgbClr val="FFFFFF"/>
                  </a:solidFill>
                  <a:latin typeface="Fira Sans Medium"/>
                </a:rPr>
                <a:t>To estimate the Fundamental matrix, we used 8-point estimation and the RANSAC approach as Ransac gave better results, so we kept that.</a:t>
              </a:r>
            </a:p>
          </p:txBody>
        </p:sp>
        <p:sp>
          <p:nvSpPr>
            <p:cNvPr name="TextBox 4" id="4"/>
            <p:cNvSpPr txBox="true"/>
            <p:nvPr/>
          </p:nvSpPr>
          <p:spPr>
            <a:xfrm rot="0">
              <a:off x="0" y="0"/>
              <a:ext cx="19688481" cy="2108200"/>
            </a:xfrm>
            <a:prstGeom prst="rect">
              <a:avLst/>
            </a:prstGeom>
          </p:spPr>
          <p:txBody>
            <a:bodyPr anchor="t" rtlCol="false" tIns="0" lIns="0" bIns="0" rIns="0">
              <a:spAutoFit/>
            </a:bodyPr>
            <a:lstStyle/>
            <a:p>
              <a:pPr>
                <a:lnSpc>
                  <a:spcPts val="12480"/>
                </a:lnSpc>
              </a:pPr>
              <a:r>
                <a:rPr lang="en-US" sz="10400">
                  <a:solidFill>
                    <a:srgbClr val="A4E473"/>
                  </a:solidFill>
                  <a:latin typeface="Fira Sans Medium"/>
                </a:rPr>
                <a:t>Methodology 2</a:t>
              </a:r>
            </a:p>
          </p:txBody>
        </p:sp>
      </p:grpSp>
      <p:grpSp>
        <p:nvGrpSpPr>
          <p:cNvPr name="Group 5" id="5"/>
          <p:cNvGrpSpPr/>
          <p:nvPr/>
        </p:nvGrpSpPr>
        <p:grpSpPr>
          <a:xfrm rot="0">
            <a:off x="-3563094" y="6077994"/>
            <a:ext cx="5180709" cy="5528076"/>
            <a:chOff x="0" y="0"/>
            <a:chExt cx="2937645" cy="3134614"/>
          </a:xfrm>
        </p:grpSpPr>
        <p:sp>
          <p:nvSpPr>
            <p:cNvPr name="Freeform 6" id="6"/>
            <p:cNvSpPr/>
            <p:nvPr/>
          </p:nvSpPr>
          <p:spPr>
            <a:xfrm flipH="false" flipV="false" rot="0">
              <a:off x="0" y="0"/>
              <a:ext cx="2937645" cy="3134614"/>
            </a:xfrm>
            <a:custGeom>
              <a:avLst/>
              <a:gdLst/>
              <a:ahLst/>
              <a:cxnLst/>
              <a:rect r="r" b="b" t="t" l="l"/>
              <a:pathLst>
                <a:path h="3134614" w="2937645">
                  <a:moveTo>
                    <a:pt x="2937645" y="1567307"/>
                  </a:moveTo>
                  <a:lnTo>
                    <a:pt x="2032770" y="3134614"/>
                  </a:lnTo>
                  <a:lnTo>
                    <a:pt x="904875" y="3134614"/>
                  </a:lnTo>
                  <a:lnTo>
                    <a:pt x="0" y="1567307"/>
                  </a:lnTo>
                  <a:lnTo>
                    <a:pt x="904875" y="0"/>
                  </a:lnTo>
                  <a:lnTo>
                    <a:pt x="2032643" y="0"/>
                  </a:lnTo>
                  <a:lnTo>
                    <a:pt x="2937645" y="1567307"/>
                  </a:lnTo>
                  <a:close/>
                </a:path>
              </a:pathLst>
            </a:custGeom>
            <a:solidFill>
              <a:srgbClr val="00A181"/>
            </a:solidFill>
          </p:spPr>
        </p:sp>
      </p:grpSp>
      <p:grpSp>
        <p:nvGrpSpPr>
          <p:cNvPr name="Group 7" id="7"/>
          <p:cNvGrpSpPr/>
          <p:nvPr/>
        </p:nvGrpSpPr>
        <p:grpSpPr>
          <a:xfrm rot="0">
            <a:off x="15055078" y="-1313958"/>
            <a:ext cx="3034530" cy="262791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name="Group 9" id="9"/>
          <p:cNvGrpSpPr/>
          <p:nvPr/>
        </p:nvGrpSpPr>
        <p:grpSpPr>
          <a:xfrm rot="0">
            <a:off x="4258210" y="9625603"/>
            <a:ext cx="2141618" cy="1322795"/>
            <a:chOff x="0" y="0"/>
            <a:chExt cx="3619627" cy="2235703"/>
          </a:xfrm>
        </p:grpSpPr>
        <p:sp>
          <p:nvSpPr>
            <p:cNvPr name="Freeform 10" id="10"/>
            <p:cNvSpPr/>
            <p:nvPr/>
          </p:nvSpPr>
          <p:spPr>
            <a:xfrm flipH="false" flipV="false" rot="0">
              <a:off x="0" y="0"/>
              <a:ext cx="3619627" cy="2235703"/>
            </a:xfrm>
            <a:custGeom>
              <a:avLst/>
              <a:gdLst/>
              <a:ahLst/>
              <a:cxnLst/>
              <a:rect r="r" b="b" t="t" l="l"/>
              <a:pathLst>
                <a:path h="2235703" w="3619627">
                  <a:moveTo>
                    <a:pt x="3619627" y="1117852"/>
                  </a:moveTo>
                  <a:lnTo>
                    <a:pt x="2714752" y="2235703"/>
                  </a:lnTo>
                  <a:lnTo>
                    <a:pt x="904875" y="2235703"/>
                  </a:lnTo>
                  <a:lnTo>
                    <a:pt x="0" y="1117852"/>
                  </a:lnTo>
                  <a:lnTo>
                    <a:pt x="904875" y="0"/>
                  </a:lnTo>
                  <a:lnTo>
                    <a:pt x="2714625" y="0"/>
                  </a:lnTo>
                  <a:lnTo>
                    <a:pt x="3619627" y="1117852"/>
                  </a:lnTo>
                  <a:close/>
                </a:path>
              </a:pathLst>
            </a:custGeom>
            <a:solidFill>
              <a:srgbClr val="A4E473"/>
            </a:solidFill>
          </p:spPr>
        </p:sp>
      </p:grpSp>
    </p:spTree>
  </p:cSld>
  <p:clrMapOvr>
    <a:masterClrMapping/>
  </p:clrMapOvr>
</p:sld>
</file>

<file path=ppt/slides/slide14.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11898199" y="70769"/>
            <a:ext cx="2650102" cy="2295001"/>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10800000">
            <a:off x="3061137" y="7468788"/>
            <a:ext cx="3480308" cy="301396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6" id="6"/>
          <p:cNvGrpSpPr/>
          <p:nvPr/>
        </p:nvGrpSpPr>
        <p:grpSpPr>
          <a:xfrm rot="-10800000">
            <a:off x="2780085" y="4005595"/>
            <a:ext cx="1798578" cy="1557577"/>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8" id="8"/>
          <p:cNvGrpSpPr/>
          <p:nvPr/>
        </p:nvGrpSpPr>
        <p:grpSpPr>
          <a:xfrm rot="-10800000">
            <a:off x="300983" y="7795449"/>
            <a:ext cx="3378391" cy="2925703"/>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TextBox 10" id="10"/>
          <p:cNvSpPr txBox="true"/>
          <p:nvPr/>
        </p:nvSpPr>
        <p:spPr>
          <a:xfrm rot="0">
            <a:off x="400150" y="447675"/>
            <a:ext cx="9111756" cy="1152525"/>
          </a:xfrm>
          <a:prstGeom prst="rect">
            <a:avLst/>
          </a:prstGeom>
        </p:spPr>
        <p:txBody>
          <a:bodyPr anchor="t" rtlCol="false" tIns="0" lIns="0" bIns="0" rIns="0">
            <a:spAutoFit/>
          </a:bodyPr>
          <a:lstStyle/>
          <a:p>
            <a:pPr>
              <a:lnSpc>
                <a:spcPts val="9000"/>
              </a:lnSpc>
              <a:spcBef>
                <a:spcPct val="0"/>
              </a:spcBef>
            </a:pPr>
            <a:r>
              <a:rPr lang="en-US" sz="7500" spc="-75">
                <a:solidFill>
                  <a:srgbClr val="000000"/>
                </a:solidFill>
                <a:latin typeface="Fira Sans Medium"/>
              </a:rPr>
              <a:t>Results and Analysis</a:t>
            </a:r>
          </a:p>
        </p:txBody>
      </p:sp>
      <p:sp>
        <p:nvSpPr>
          <p:cNvPr name="TextBox 11" id="11"/>
          <p:cNvSpPr txBox="true"/>
          <p:nvPr/>
        </p:nvSpPr>
        <p:spPr>
          <a:xfrm rot="0">
            <a:off x="0" y="2124710"/>
            <a:ext cx="17259300" cy="7397116"/>
          </a:xfrm>
          <a:prstGeom prst="rect">
            <a:avLst/>
          </a:prstGeom>
        </p:spPr>
        <p:txBody>
          <a:bodyPr anchor="t" rtlCol="false" tIns="0" lIns="0" bIns="0" rIns="0">
            <a:spAutoFit/>
          </a:bodyPr>
          <a:lstStyle/>
          <a:p>
            <a:pPr marL="863596" indent="-431798" lvl="1">
              <a:lnSpc>
                <a:spcPts val="5879"/>
              </a:lnSpc>
              <a:buFont typeface="Arial"/>
              <a:buChar char="•"/>
            </a:pPr>
            <a:r>
              <a:rPr lang="en-US" sz="3999">
                <a:solidFill>
                  <a:srgbClr val="000000"/>
                </a:solidFill>
                <a:latin typeface="Canva Sans"/>
              </a:rPr>
              <a:t>These are the depth maps we obtained. To compare the depth maps, we have first shown the original image, then the depth map we got using two view depth estimation, and then the depth map we got from the deep learning model.</a:t>
            </a:r>
          </a:p>
          <a:p>
            <a:pPr marL="863596" indent="-431798" lvl="1">
              <a:lnSpc>
                <a:spcPts val="5879"/>
              </a:lnSpc>
              <a:buFont typeface="Arial"/>
              <a:buChar char="•"/>
            </a:pPr>
            <a:r>
              <a:rPr lang="en-US" sz="3999">
                <a:solidFill>
                  <a:srgbClr val="000000"/>
                </a:solidFill>
                <a:latin typeface="Canva Sans"/>
              </a:rPr>
              <a:t>We can see that the depth map we get from the deep learning model is more accurate than the one from Two view depth estimation.</a:t>
            </a:r>
          </a:p>
          <a:p>
            <a:pPr marL="863596" indent="-431798" lvl="1">
              <a:lnSpc>
                <a:spcPts val="5879"/>
              </a:lnSpc>
              <a:buFont typeface="Arial"/>
              <a:buChar char="•"/>
            </a:pPr>
            <a:r>
              <a:rPr lang="en-US" sz="3999">
                <a:solidFill>
                  <a:srgbClr val="000000"/>
                </a:solidFill>
                <a:latin typeface="Canva Sans"/>
              </a:rPr>
              <a:t>We can see that images with more texture and key points give better disparity maps in two-view depth estimation than other image pairs.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610098" y="2258633"/>
            <a:ext cx="4523865" cy="2544674"/>
          </a:xfrm>
          <a:custGeom>
            <a:avLst/>
            <a:gdLst/>
            <a:ahLst/>
            <a:cxnLst/>
            <a:rect r="r" b="b" t="t" l="l"/>
            <a:pathLst>
              <a:path h="2544674" w="4523865">
                <a:moveTo>
                  <a:pt x="0" y="0"/>
                </a:moveTo>
                <a:lnTo>
                  <a:pt x="4523864" y="0"/>
                </a:lnTo>
                <a:lnTo>
                  <a:pt x="4523864" y="2544673"/>
                </a:lnTo>
                <a:lnTo>
                  <a:pt x="0" y="2544673"/>
                </a:lnTo>
                <a:lnTo>
                  <a:pt x="0" y="0"/>
                </a:lnTo>
                <a:close/>
              </a:path>
            </a:pathLst>
          </a:custGeom>
          <a:blipFill>
            <a:blip r:embed="rId2"/>
            <a:stretch>
              <a:fillRect l="0" t="0" r="0" b="0"/>
            </a:stretch>
          </a:blipFill>
        </p:spPr>
      </p:sp>
      <p:sp>
        <p:nvSpPr>
          <p:cNvPr name="Freeform 3" id="3"/>
          <p:cNvSpPr/>
          <p:nvPr/>
        </p:nvSpPr>
        <p:spPr>
          <a:xfrm flipH="false" flipV="false" rot="0">
            <a:off x="7702007" y="2095605"/>
            <a:ext cx="3594326" cy="2695745"/>
          </a:xfrm>
          <a:custGeom>
            <a:avLst/>
            <a:gdLst/>
            <a:ahLst/>
            <a:cxnLst/>
            <a:rect r="r" b="b" t="t" l="l"/>
            <a:pathLst>
              <a:path h="2695745" w="3594326">
                <a:moveTo>
                  <a:pt x="0" y="0"/>
                </a:moveTo>
                <a:lnTo>
                  <a:pt x="3594326" y="0"/>
                </a:lnTo>
                <a:lnTo>
                  <a:pt x="3594326" y="2695745"/>
                </a:lnTo>
                <a:lnTo>
                  <a:pt x="0" y="2695745"/>
                </a:lnTo>
                <a:lnTo>
                  <a:pt x="0" y="0"/>
                </a:lnTo>
                <a:close/>
              </a:path>
            </a:pathLst>
          </a:custGeom>
          <a:blipFill>
            <a:blip r:embed="rId3"/>
            <a:stretch>
              <a:fillRect l="0" t="0" r="0" b="0"/>
            </a:stretch>
          </a:blipFill>
        </p:spPr>
      </p:sp>
      <p:sp>
        <p:nvSpPr>
          <p:cNvPr name="Freeform 4" id="4"/>
          <p:cNvSpPr/>
          <p:nvPr/>
        </p:nvSpPr>
        <p:spPr>
          <a:xfrm flipH="false" flipV="false" rot="0">
            <a:off x="12060559" y="2107562"/>
            <a:ext cx="3594326" cy="2695745"/>
          </a:xfrm>
          <a:custGeom>
            <a:avLst/>
            <a:gdLst/>
            <a:ahLst/>
            <a:cxnLst/>
            <a:rect r="r" b="b" t="t" l="l"/>
            <a:pathLst>
              <a:path h="2695745" w="3594326">
                <a:moveTo>
                  <a:pt x="0" y="0"/>
                </a:moveTo>
                <a:lnTo>
                  <a:pt x="3594327" y="0"/>
                </a:lnTo>
                <a:lnTo>
                  <a:pt x="3594327" y="2695744"/>
                </a:lnTo>
                <a:lnTo>
                  <a:pt x="0" y="2695744"/>
                </a:lnTo>
                <a:lnTo>
                  <a:pt x="0" y="0"/>
                </a:lnTo>
                <a:close/>
              </a:path>
            </a:pathLst>
          </a:custGeom>
          <a:blipFill>
            <a:blip r:embed="rId4"/>
            <a:stretch>
              <a:fillRect l="0" t="0" r="0" b="0"/>
            </a:stretch>
          </a:blipFill>
        </p:spPr>
      </p:sp>
      <p:sp>
        <p:nvSpPr>
          <p:cNvPr name="Freeform 5" id="5"/>
          <p:cNvSpPr/>
          <p:nvPr/>
        </p:nvSpPr>
        <p:spPr>
          <a:xfrm flipH="false" flipV="false" rot="0">
            <a:off x="1028700" y="5424659"/>
            <a:ext cx="3182882" cy="4243843"/>
          </a:xfrm>
          <a:custGeom>
            <a:avLst/>
            <a:gdLst/>
            <a:ahLst/>
            <a:cxnLst/>
            <a:rect r="r" b="b" t="t" l="l"/>
            <a:pathLst>
              <a:path h="4243843" w="3182882">
                <a:moveTo>
                  <a:pt x="0" y="0"/>
                </a:moveTo>
                <a:lnTo>
                  <a:pt x="3182882" y="0"/>
                </a:lnTo>
                <a:lnTo>
                  <a:pt x="3182882" y="4243843"/>
                </a:lnTo>
                <a:lnTo>
                  <a:pt x="0" y="4243843"/>
                </a:lnTo>
                <a:lnTo>
                  <a:pt x="0" y="0"/>
                </a:lnTo>
                <a:close/>
              </a:path>
            </a:pathLst>
          </a:custGeom>
          <a:blipFill>
            <a:blip r:embed="rId5"/>
            <a:stretch>
              <a:fillRect l="0" t="0" r="0" b="0"/>
            </a:stretch>
          </a:blipFill>
        </p:spPr>
      </p:sp>
      <p:sp>
        <p:nvSpPr>
          <p:cNvPr name="Freeform 6" id="6"/>
          <p:cNvSpPr/>
          <p:nvPr/>
        </p:nvSpPr>
        <p:spPr>
          <a:xfrm flipH="false" flipV="false" rot="0">
            <a:off x="7116908" y="6095109"/>
            <a:ext cx="4764524" cy="3573393"/>
          </a:xfrm>
          <a:custGeom>
            <a:avLst/>
            <a:gdLst/>
            <a:ahLst/>
            <a:cxnLst/>
            <a:rect r="r" b="b" t="t" l="l"/>
            <a:pathLst>
              <a:path h="3573393" w="4764524">
                <a:moveTo>
                  <a:pt x="0" y="0"/>
                </a:moveTo>
                <a:lnTo>
                  <a:pt x="4764524" y="0"/>
                </a:lnTo>
                <a:lnTo>
                  <a:pt x="4764524" y="3573393"/>
                </a:lnTo>
                <a:lnTo>
                  <a:pt x="0" y="3573393"/>
                </a:lnTo>
                <a:lnTo>
                  <a:pt x="0" y="0"/>
                </a:lnTo>
                <a:close/>
              </a:path>
            </a:pathLst>
          </a:custGeom>
          <a:blipFill>
            <a:blip r:embed="rId6"/>
            <a:stretch>
              <a:fillRect l="0" t="0" r="0" b="0"/>
            </a:stretch>
          </a:blipFill>
        </p:spPr>
      </p:sp>
      <p:sp>
        <p:nvSpPr>
          <p:cNvPr name="Freeform 7" id="7"/>
          <p:cNvSpPr/>
          <p:nvPr/>
        </p:nvSpPr>
        <p:spPr>
          <a:xfrm flipH="false" flipV="false" rot="0">
            <a:off x="13143481" y="6170086"/>
            <a:ext cx="4664554" cy="3498416"/>
          </a:xfrm>
          <a:custGeom>
            <a:avLst/>
            <a:gdLst/>
            <a:ahLst/>
            <a:cxnLst/>
            <a:rect r="r" b="b" t="t" l="l"/>
            <a:pathLst>
              <a:path h="3498416" w="4664554">
                <a:moveTo>
                  <a:pt x="0" y="0"/>
                </a:moveTo>
                <a:lnTo>
                  <a:pt x="4664554" y="0"/>
                </a:lnTo>
                <a:lnTo>
                  <a:pt x="4664554" y="3498416"/>
                </a:lnTo>
                <a:lnTo>
                  <a:pt x="0" y="3498416"/>
                </a:lnTo>
                <a:lnTo>
                  <a:pt x="0" y="0"/>
                </a:lnTo>
                <a:close/>
              </a:path>
            </a:pathLst>
          </a:custGeom>
          <a:blipFill>
            <a:blip r:embed="rId7"/>
            <a:stretch>
              <a:fillRect l="0" t="0" r="0" b="0"/>
            </a:stretch>
          </a:blipFill>
        </p:spPr>
      </p:sp>
      <p:sp>
        <p:nvSpPr>
          <p:cNvPr name="TextBox 8" id="8"/>
          <p:cNvSpPr txBox="true"/>
          <p:nvPr/>
        </p:nvSpPr>
        <p:spPr>
          <a:xfrm rot="0">
            <a:off x="5764458" y="152400"/>
            <a:ext cx="6759084" cy="967269"/>
          </a:xfrm>
          <a:prstGeom prst="rect">
            <a:avLst/>
          </a:prstGeom>
        </p:spPr>
        <p:txBody>
          <a:bodyPr anchor="t" rtlCol="false" tIns="0" lIns="0" bIns="0" rIns="0">
            <a:spAutoFit/>
          </a:bodyPr>
          <a:lstStyle/>
          <a:p>
            <a:pPr algn="ctr">
              <a:lnSpc>
                <a:spcPts val="7376"/>
              </a:lnSpc>
            </a:pPr>
            <a:r>
              <a:rPr lang="en-US" sz="7376">
                <a:solidFill>
                  <a:srgbClr val="FFDF2B"/>
                </a:solidFill>
                <a:latin typeface="Libre Franklin Black Bold"/>
              </a:rPr>
              <a:t>RESULTS</a:t>
            </a:r>
          </a:p>
        </p:txBody>
      </p:sp>
      <p:sp>
        <p:nvSpPr>
          <p:cNvPr name="TextBox 9" id="9"/>
          <p:cNvSpPr txBox="true"/>
          <p:nvPr/>
        </p:nvSpPr>
        <p:spPr>
          <a:xfrm rot="0">
            <a:off x="433821" y="1065662"/>
            <a:ext cx="5330637" cy="1421727"/>
          </a:xfrm>
          <a:prstGeom prst="rect">
            <a:avLst/>
          </a:prstGeom>
        </p:spPr>
        <p:txBody>
          <a:bodyPr anchor="t" rtlCol="false" tIns="0" lIns="0" bIns="0" rIns="0">
            <a:spAutoFit/>
          </a:bodyPr>
          <a:lstStyle/>
          <a:p>
            <a:pPr algn="ctr">
              <a:lnSpc>
                <a:spcPts val="10600"/>
              </a:lnSpc>
            </a:pPr>
            <a:r>
              <a:rPr lang="en-US" sz="10600">
                <a:solidFill>
                  <a:srgbClr val="28FF0D"/>
                </a:solidFill>
                <a:latin typeface="Horta Bold"/>
              </a:rPr>
              <a:t>IMAGES USED</a:t>
            </a:r>
          </a:p>
        </p:txBody>
      </p:sp>
      <p:sp>
        <p:nvSpPr>
          <p:cNvPr name="TextBox 10" id="10"/>
          <p:cNvSpPr txBox="true"/>
          <p:nvPr/>
        </p:nvSpPr>
        <p:spPr>
          <a:xfrm rot="0">
            <a:off x="7116908" y="1359424"/>
            <a:ext cx="4179425" cy="729427"/>
          </a:xfrm>
          <a:prstGeom prst="rect">
            <a:avLst/>
          </a:prstGeom>
        </p:spPr>
        <p:txBody>
          <a:bodyPr anchor="t" rtlCol="false" tIns="0" lIns="0" bIns="0" rIns="0">
            <a:spAutoFit/>
          </a:bodyPr>
          <a:lstStyle/>
          <a:p>
            <a:pPr algn="ctr">
              <a:lnSpc>
                <a:spcPts val="5359"/>
              </a:lnSpc>
            </a:pPr>
            <a:r>
              <a:rPr lang="en-US" sz="5359">
                <a:solidFill>
                  <a:srgbClr val="28FF0D"/>
                </a:solidFill>
                <a:latin typeface="Horta Bold"/>
              </a:rPr>
              <a:t>DISPARITY MAP(CV)</a:t>
            </a:r>
          </a:p>
        </p:txBody>
      </p:sp>
      <p:sp>
        <p:nvSpPr>
          <p:cNvPr name="TextBox 11" id="11"/>
          <p:cNvSpPr txBox="true"/>
          <p:nvPr/>
        </p:nvSpPr>
        <p:spPr>
          <a:xfrm rot="0">
            <a:off x="12060559" y="1291764"/>
            <a:ext cx="4179425" cy="729427"/>
          </a:xfrm>
          <a:prstGeom prst="rect">
            <a:avLst/>
          </a:prstGeom>
        </p:spPr>
        <p:txBody>
          <a:bodyPr anchor="t" rtlCol="false" tIns="0" lIns="0" bIns="0" rIns="0">
            <a:spAutoFit/>
          </a:bodyPr>
          <a:lstStyle/>
          <a:p>
            <a:pPr algn="ctr">
              <a:lnSpc>
                <a:spcPts val="5359"/>
              </a:lnSpc>
            </a:pPr>
            <a:r>
              <a:rPr lang="en-US" sz="5359">
                <a:solidFill>
                  <a:srgbClr val="28FF0D"/>
                </a:solidFill>
                <a:latin typeface="Horta Bold"/>
              </a:rPr>
              <a:t>DISPARITY MAP(DL)</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344563" y="2823715"/>
            <a:ext cx="4124062" cy="2319785"/>
          </a:xfrm>
          <a:custGeom>
            <a:avLst/>
            <a:gdLst/>
            <a:ahLst/>
            <a:cxnLst/>
            <a:rect r="r" b="b" t="t" l="l"/>
            <a:pathLst>
              <a:path h="2319785" w="4124062">
                <a:moveTo>
                  <a:pt x="0" y="0"/>
                </a:moveTo>
                <a:lnTo>
                  <a:pt x="4124062" y="0"/>
                </a:lnTo>
                <a:lnTo>
                  <a:pt x="4124062" y="2319785"/>
                </a:lnTo>
                <a:lnTo>
                  <a:pt x="0" y="2319785"/>
                </a:lnTo>
                <a:lnTo>
                  <a:pt x="0" y="0"/>
                </a:lnTo>
                <a:close/>
              </a:path>
            </a:pathLst>
          </a:custGeom>
          <a:blipFill>
            <a:blip r:embed="rId2"/>
            <a:stretch>
              <a:fillRect l="0" t="0" r="0" b="0"/>
            </a:stretch>
          </a:blipFill>
        </p:spPr>
      </p:sp>
      <p:sp>
        <p:nvSpPr>
          <p:cNvPr name="Freeform 3" id="3"/>
          <p:cNvSpPr/>
          <p:nvPr/>
        </p:nvSpPr>
        <p:spPr>
          <a:xfrm flipH="false" flipV="false" rot="0">
            <a:off x="6966515" y="2868825"/>
            <a:ext cx="3294500" cy="2470875"/>
          </a:xfrm>
          <a:custGeom>
            <a:avLst/>
            <a:gdLst/>
            <a:ahLst/>
            <a:cxnLst/>
            <a:rect r="r" b="b" t="t" l="l"/>
            <a:pathLst>
              <a:path h="2470875" w="3294500">
                <a:moveTo>
                  <a:pt x="0" y="0"/>
                </a:moveTo>
                <a:lnTo>
                  <a:pt x="3294500" y="0"/>
                </a:lnTo>
                <a:lnTo>
                  <a:pt x="3294500" y="2470874"/>
                </a:lnTo>
                <a:lnTo>
                  <a:pt x="0" y="2470874"/>
                </a:lnTo>
                <a:lnTo>
                  <a:pt x="0" y="0"/>
                </a:lnTo>
                <a:close/>
              </a:path>
            </a:pathLst>
          </a:custGeom>
          <a:blipFill>
            <a:blip r:embed="rId3"/>
            <a:stretch>
              <a:fillRect l="0" t="0" r="0" b="0"/>
            </a:stretch>
          </a:blipFill>
        </p:spPr>
      </p:sp>
      <p:sp>
        <p:nvSpPr>
          <p:cNvPr name="Freeform 4" id="4"/>
          <p:cNvSpPr/>
          <p:nvPr/>
        </p:nvSpPr>
        <p:spPr>
          <a:xfrm flipH="false" flipV="false" rot="0">
            <a:off x="12758906" y="2868825"/>
            <a:ext cx="3294500" cy="2470875"/>
          </a:xfrm>
          <a:custGeom>
            <a:avLst/>
            <a:gdLst/>
            <a:ahLst/>
            <a:cxnLst/>
            <a:rect r="r" b="b" t="t" l="l"/>
            <a:pathLst>
              <a:path h="2470875" w="3294500">
                <a:moveTo>
                  <a:pt x="0" y="0"/>
                </a:moveTo>
                <a:lnTo>
                  <a:pt x="3294499" y="0"/>
                </a:lnTo>
                <a:lnTo>
                  <a:pt x="3294499" y="2470874"/>
                </a:lnTo>
                <a:lnTo>
                  <a:pt x="0" y="2470874"/>
                </a:lnTo>
                <a:lnTo>
                  <a:pt x="0" y="0"/>
                </a:lnTo>
                <a:close/>
              </a:path>
            </a:pathLst>
          </a:custGeom>
          <a:blipFill>
            <a:blip r:embed="rId4"/>
            <a:stretch>
              <a:fillRect l="0" t="0" r="0" b="0"/>
            </a:stretch>
          </a:blipFill>
        </p:spPr>
      </p:sp>
      <p:sp>
        <p:nvSpPr>
          <p:cNvPr name="Freeform 5" id="5"/>
          <p:cNvSpPr/>
          <p:nvPr/>
        </p:nvSpPr>
        <p:spPr>
          <a:xfrm flipH="false" flipV="false" rot="0">
            <a:off x="677229" y="5946637"/>
            <a:ext cx="2931654" cy="3908872"/>
          </a:xfrm>
          <a:custGeom>
            <a:avLst/>
            <a:gdLst/>
            <a:ahLst/>
            <a:cxnLst/>
            <a:rect r="r" b="b" t="t" l="l"/>
            <a:pathLst>
              <a:path h="3908872" w="2931654">
                <a:moveTo>
                  <a:pt x="0" y="0"/>
                </a:moveTo>
                <a:lnTo>
                  <a:pt x="2931654" y="0"/>
                </a:lnTo>
                <a:lnTo>
                  <a:pt x="2931654" y="3908872"/>
                </a:lnTo>
                <a:lnTo>
                  <a:pt x="0" y="3908872"/>
                </a:lnTo>
                <a:lnTo>
                  <a:pt x="0" y="0"/>
                </a:lnTo>
                <a:close/>
              </a:path>
            </a:pathLst>
          </a:custGeom>
          <a:blipFill>
            <a:blip r:embed="rId5"/>
            <a:stretch>
              <a:fillRect l="0" t="0" r="0" b="0"/>
            </a:stretch>
          </a:blipFill>
        </p:spPr>
      </p:sp>
      <p:sp>
        <p:nvSpPr>
          <p:cNvPr name="Freeform 6" id="6"/>
          <p:cNvSpPr/>
          <p:nvPr/>
        </p:nvSpPr>
        <p:spPr>
          <a:xfrm flipH="false" flipV="false" rot="0">
            <a:off x="6118129" y="5946637"/>
            <a:ext cx="5211830" cy="3908872"/>
          </a:xfrm>
          <a:custGeom>
            <a:avLst/>
            <a:gdLst/>
            <a:ahLst/>
            <a:cxnLst/>
            <a:rect r="r" b="b" t="t" l="l"/>
            <a:pathLst>
              <a:path h="3908872" w="5211830">
                <a:moveTo>
                  <a:pt x="0" y="0"/>
                </a:moveTo>
                <a:lnTo>
                  <a:pt x="5211829" y="0"/>
                </a:lnTo>
                <a:lnTo>
                  <a:pt x="5211829" y="3908872"/>
                </a:lnTo>
                <a:lnTo>
                  <a:pt x="0" y="3908872"/>
                </a:lnTo>
                <a:lnTo>
                  <a:pt x="0" y="0"/>
                </a:lnTo>
                <a:close/>
              </a:path>
            </a:pathLst>
          </a:custGeom>
          <a:blipFill>
            <a:blip r:embed="rId6"/>
            <a:stretch>
              <a:fillRect l="0" t="0" r="0" b="0"/>
            </a:stretch>
          </a:blipFill>
        </p:spPr>
      </p:sp>
      <p:sp>
        <p:nvSpPr>
          <p:cNvPr name="Freeform 7" id="7"/>
          <p:cNvSpPr/>
          <p:nvPr/>
        </p:nvSpPr>
        <p:spPr>
          <a:xfrm flipH="false" flipV="false" rot="0">
            <a:off x="12191343" y="5910351"/>
            <a:ext cx="5308591" cy="3981443"/>
          </a:xfrm>
          <a:custGeom>
            <a:avLst/>
            <a:gdLst/>
            <a:ahLst/>
            <a:cxnLst/>
            <a:rect r="r" b="b" t="t" l="l"/>
            <a:pathLst>
              <a:path h="3981443" w="5308591">
                <a:moveTo>
                  <a:pt x="0" y="0"/>
                </a:moveTo>
                <a:lnTo>
                  <a:pt x="5308591" y="0"/>
                </a:lnTo>
                <a:lnTo>
                  <a:pt x="5308591" y="3981443"/>
                </a:lnTo>
                <a:lnTo>
                  <a:pt x="0" y="3981443"/>
                </a:lnTo>
                <a:lnTo>
                  <a:pt x="0" y="0"/>
                </a:lnTo>
                <a:close/>
              </a:path>
            </a:pathLst>
          </a:custGeom>
          <a:blipFill>
            <a:blip r:embed="rId7"/>
            <a:stretch>
              <a:fillRect l="0" t="0" r="0" b="0"/>
            </a:stretch>
          </a:blipFill>
        </p:spPr>
      </p:sp>
      <p:sp>
        <p:nvSpPr>
          <p:cNvPr name="TextBox 8" id="8"/>
          <p:cNvSpPr txBox="true"/>
          <p:nvPr/>
        </p:nvSpPr>
        <p:spPr>
          <a:xfrm rot="0">
            <a:off x="5764458" y="152400"/>
            <a:ext cx="6759084" cy="967269"/>
          </a:xfrm>
          <a:prstGeom prst="rect">
            <a:avLst/>
          </a:prstGeom>
        </p:spPr>
        <p:txBody>
          <a:bodyPr anchor="t" rtlCol="false" tIns="0" lIns="0" bIns="0" rIns="0">
            <a:spAutoFit/>
          </a:bodyPr>
          <a:lstStyle/>
          <a:p>
            <a:pPr algn="ctr">
              <a:lnSpc>
                <a:spcPts val="7376"/>
              </a:lnSpc>
            </a:pPr>
            <a:r>
              <a:rPr lang="en-US" sz="7376">
                <a:solidFill>
                  <a:srgbClr val="FFDF2B"/>
                </a:solidFill>
                <a:latin typeface="Libre Franklin Black Bold"/>
              </a:rPr>
              <a:t>RESULTS</a:t>
            </a:r>
          </a:p>
        </p:txBody>
      </p:sp>
      <p:sp>
        <p:nvSpPr>
          <p:cNvPr name="TextBox 9" id="9"/>
          <p:cNvSpPr txBox="true"/>
          <p:nvPr/>
        </p:nvSpPr>
        <p:spPr>
          <a:xfrm rot="0">
            <a:off x="0" y="1219200"/>
            <a:ext cx="5330637" cy="1421727"/>
          </a:xfrm>
          <a:prstGeom prst="rect">
            <a:avLst/>
          </a:prstGeom>
        </p:spPr>
        <p:txBody>
          <a:bodyPr anchor="t" rtlCol="false" tIns="0" lIns="0" bIns="0" rIns="0">
            <a:spAutoFit/>
          </a:bodyPr>
          <a:lstStyle/>
          <a:p>
            <a:pPr algn="ctr">
              <a:lnSpc>
                <a:spcPts val="10600"/>
              </a:lnSpc>
            </a:pPr>
            <a:r>
              <a:rPr lang="en-US" sz="10600">
                <a:solidFill>
                  <a:srgbClr val="28FF0D"/>
                </a:solidFill>
                <a:latin typeface="Horta Bold"/>
              </a:rPr>
              <a:t>IMAGES USED</a:t>
            </a:r>
          </a:p>
        </p:txBody>
      </p:sp>
      <p:sp>
        <p:nvSpPr>
          <p:cNvPr name="TextBox 10" id="10"/>
          <p:cNvSpPr txBox="true"/>
          <p:nvPr/>
        </p:nvSpPr>
        <p:spPr>
          <a:xfrm rot="0">
            <a:off x="6652209" y="1269553"/>
            <a:ext cx="3923113" cy="1599271"/>
          </a:xfrm>
          <a:prstGeom prst="rect">
            <a:avLst/>
          </a:prstGeom>
        </p:spPr>
        <p:txBody>
          <a:bodyPr anchor="t" rtlCol="false" tIns="0" lIns="0" bIns="0" rIns="0">
            <a:spAutoFit/>
          </a:bodyPr>
          <a:lstStyle/>
          <a:p>
            <a:pPr algn="ctr">
              <a:lnSpc>
                <a:spcPts val="6112"/>
              </a:lnSpc>
            </a:pPr>
            <a:r>
              <a:rPr lang="en-US" sz="6112">
                <a:solidFill>
                  <a:srgbClr val="28FF0D"/>
                </a:solidFill>
                <a:latin typeface="Horta Bold"/>
              </a:rPr>
              <a:t>DISPARITY MAP (CV)</a:t>
            </a:r>
          </a:p>
        </p:txBody>
      </p:sp>
      <p:sp>
        <p:nvSpPr>
          <p:cNvPr name="TextBox 11" id="11"/>
          <p:cNvSpPr txBox="true"/>
          <p:nvPr/>
        </p:nvSpPr>
        <p:spPr>
          <a:xfrm rot="0">
            <a:off x="9863351" y="1502485"/>
            <a:ext cx="8600428" cy="788439"/>
          </a:xfrm>
          <a:prstGeom prst="rect">
            <a:avLst/>
          </a:prstGeom>
        </p:spPr>
        <p:txBody>
          <a:bodyPr anchor="t" rtlCol="false" tIns="0" lIns="0" bIns="0" rIns="0">
            <a:spAutoFit/>
          </a:bodyPr>
          <a:lstStyle/>
          <a:p>
            <a:pPr algn="ctr">
              <a:lnSpc>
                <a:spcPts val="5889"/>
              </a:lnSpc>
            </a:pPr>
            <a:r>
              <a:rPr lang="en-US" sz="5889">
                <a:solidFill>
                  <a:srgbClr val="28FF0D"/>
                </a:solidFill>
                <a:latin typeface="Horta Bold"/>
              </a:rPr>
              <a:t>DISPARITY MAP(DL)</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368213" y="2993315"/>
            <a:ext cx="6015707" cy="3383835"/>
          </a:xfrm>
          <a:custGeom>
            <a:avLst/>
            <a:gdLst/>
            <a:ahLst/>
            <a:cxnLst/>
            <a:rect r="r" b="b" t="t" l="l"/>
            <a:pathLst>
              <a:path h="3383835" w="6015707">
                <a:moveTo>
                  <a:pt x="0" y="0"/>
                </a:moveTo>
                <a:lnTo>
                  <a:pt x="6015707" y="0"/>
                </a:lnTo>
                <a:lnTo>
                  <a:pt x="6015707" y="3383835"/>
                </a:lnTo>
                <a:lnTo>
                  <a:pt x="0" y="3383835"/>
                </a:lnTo>
                <a:lnTo>
                  <a:pt x="0" y="0"/>
                </a:lnTo>
                <a:close/>
              </a:path>
            </a:pathLst>
          </a:custGeom>
          <a:blipFill>
            <a:blip r:embed="rId2"/>
            <a:stretch>
              <a:fillRect l="0" t="0" r="0" b="0"/>
            </a:stretch>
          </a:blipFill>
        </p:spPr>
      </p:sp>
      <p:sp>
        <p:nvSpPr>
          <p:cNvPr name="Freeform 3" id="3"/>
          <p:cNvSpPr/>
          <p:nvPr/>
        </p:nvSpPr>
        <p:spPr>
          <a:xfrm flipH="false" flipV="false" rot="0">
            <a:off x="12108039" y="2817319"/>
            <a:ext cx="4981101" cy="3735826"/>
          </a:xfrm>
          <a:custGeom>
            <a:avLst/>
            <a:gdLst/>
            <a:ahLst/>
            <a:cxnLst/>
            <a:rect r="r" b="b" t="t" l="l"/>
            <a:pathLst>
              <a:path h="3735826" w="4981101">
                <a:moveTo>
                  <a:pt x="0" y="0"/>
                </a:moveTo>
                <a:lnTo>
                  <a:pt x="4981101" y="0"/>
                </a:lnTo>
                <a:lnTo>
                  <a:pt x="4981101" y="3735826"/>
                </a:lnTo>
                <a:lnTo>
                  <a:pt x="0" y="3735826"/>
                </a:lnTo>
                <a:lnTo>
                  <a:pt x="0" y="0"/>
                </a:lnTo>
                <a:close/>
              </a:path>
            </a:pathLst>
          </a:custGeom>
          <a:blipFill>
            <a:blip r:embed="rId3"/>
            <a:stretch>
              <a:fillRect l="0" t="0" r="0" b="0"/>
            </a:stretch>
          </a:blipFill>
        </p:spPr>
      </p:sp>
      <p:sp>
        <p:nvSpPr>
          <p:cNvPr name="Freeform 4" id="4"/>
          <p:cNvSpPr/>
          <p:nvPr/>
        </p:nvSpPr>
        <p:spPr>
          <a:xfrm flipH="false" flipV="false" rot="0">
            <a:off x="6844375" y="2847184"/>
            <a:ext cx="4803210" cy="3602407"/>
          </a:xfrm>
          <a:custGeom>
            <a:avLst/>
            <a:gdLst/>
            <a:ahLst/>
            <a:cxnLst/>
            <a:rect r="r" b="b" t="t" l="l"/>
            <a:pathLst>
              <a:path h="3602407" w="4803210">
                <a:moveTo>
                  <a:pt x="0" y="0"/>
                </a:moveTo>
                <a:lnTo>
                  <a:pt x="4803210" y="0"/>
                </a:lnTo>
                <a:lnTo>
                  <a:pt x="4803210" y="3602407"/>
                </a:lnTo>
                <a:lnTo>
                  <a:pt x="0" y="3602407"/>
                </a:lnTo>
                <a:lnTo>
                  <a:pt x="0" y="0"/>
                </a:lnTo>
                <a:close/>
              </a:path>
            </a:pathLst>
          </a:custGeom>
          <a:blipFill>
            <a:blip r:embed="rId4"/>
            <a:stretch>
              <a:fillRect l="0" t="0" r="0" b="0"/>
            </a:stretch>
          </a:blipFill>
        </p:spPr>
      </p:sp>
      <p:sp>
        <p:nvSpPr>
          <p:cNvPr name="Freeform 5" id="5"/>
          <p:cNvSpPr/>
          <p:nvPr/>
        </p:nvSpPr>
        <p:spPr>
          <a:xfrm flipH="false" flipV="false" rot="0">
            <a:off x="828582" y="6553145"/>
            <a:ext cx="5094968" cy="3446095"/>
          </a:xfrm>
          <a:custGeom>
            <a:avLst/>
            <a:gdLst/>
            <a:ahLst/>
            <a:cxnLst/>
            <a:rect r="r" b="b" t="t" l="l"/>
            <a:pathLst>
              <a:path h="3446095" w="5094968">
                <a:moveTo>
                  <a:pt x="0" y="0"/>
                </a:moveTo>
                <a:lnTo>
                  <a:pt x="5094968" y="0"/>
                </a:lnTo>
                <a:lnTo>
                  <a:pt x="5094968" y="3446095"/>
                </a:lnTo>
                <a:lnTo>
                  <a:pt x="0" y="3446095"/>
                </a:lnTo>
                <a:lnTo>
                  <a:pt x="0" y="0"/>
                </a:lnTo>
                <a:close/>
              </a:path>
            </a:pathLst>
          </a:custGeom>
          <a:blipFill>
            <a:blip r:embed="rId5"/>
            <a:stretch>
              <a:fillRect l="0" t="-5319" r="0" b="-5319"/>
            </a:stretch>
          </a:blipFill>
        </p:spPr>
      </p:sp>
      <p:sp>
        <p:nvSpPr>
          <p:cNvPr name="Freeform 6" id="6"/>
          <p:cNvSpPr/>
          <p:nvPr/>
        </p:nvSpPr>
        <p:spPr>
          <a:xfrm flipH="false" flipV="false" rot="0">
            <a:off x="7189739" y="6553145"/>
            <a:ext cx="4594794" cy="3446095"/>
          </a:xfrm>
          <a:custGeom>
            <a:avLst/>
            <a:gdLst/>
            <a:ahLst/>
            <a:cxnLst/>
            <a:rect r="r" b="b" t="t" l="l"/>
            <a:pathLst>
              <a:path h="3446095" w="4594794">
                <a:moveTo>
                  <a:pt x="0" y="0"/>
                </a:moveTo>
                <a:lnTo>
                  <a:pt x="4594793" y="0"/>
                </a:lnTo>
                <a:lnTo>
                  <a:pt x="4594793" y="3446095"/>
                </a:lnTo>
                <a:lnTo>
                  <a:pt x="0" y="3446095"/>
                </a:lnTo>
                <a:lnTo>
                  <a:pt x="0" y="0"/>
                </a:lnTo>
                <a:close/>
              </a:path>
            </a:pathLst>
          </a:custGeom>
          <a:blipFill>
            <a:blip r:embed="rId6"/>
            <a:stretch>
              <a:fillRect l="0" t="0" r="0" b="0"/>
            </a:stretch>
          </a:blipFill>
        </p:spPr>
      </p:sp>
      <p:sp>
        <p:nvSpPr>
          <p:cNvPr name="Freeform 7" id="7"/>
          <p:cNvSpPr/>
          <p:nvPr/>
        </p:nvSpPr>
        <p:spPr>
          <a:xfrm flipH="false" flipV="false" rot="0">
            <a:off x="12657669" y="6820502"/>
            <a:ext cx="3881842" cy="2911381"/>
          </a:xfrm>
          <a:custGeom>
            <a:avLst/>
            <a:gdLst/>
            <a:ahLst/>
            <a:cxnLst/>
            <a:rect r="r" b="b" t="t" l="l"/>
            <a:pathLst>
              <a:path h="2911381" w="3881842">
                <a:moveTo>
                  <a:pt x="0" y="0"/>
                </a:moveTo>
                <a:lnTo>
                  <a:pt x="3881842" y="0"/>
                </a:lnTo>
                <a:lnTo>
                  <a:pt x="3881842" y="2911381"/>
                </a:lnTo>
                <a:lnTo>
                  <a:pt x="0" y="2911381"/>
                </a:lnTo>
                <a:lnTo>
                  <a:pt x="0" y="0"/>
                </a:lnTo>
                <a:close/>
              </a:path>
            </a:pathLst>
          </a:custGeom>
          <a:blipFill>
            <a:blip r:embed="rId7"/>
            <a:stretch>
              <a:fillRect l="0" t="0" r="0" b="0"/>
            </a:stretch>
          </a:blipFill>
        </p:spPr>
      </p:sp>
      <p:sp>
        <p:nvSpPr>
          <p:cNvPr name="TextBox 8" id="8"/>
          <p:cNvSpPr txBox="true"/>
          <p:nvPr/>
        </p:nvSpPr>
        <p:spPr>
          <a:xfrm rot="0">
            <a:off x="5554545" y="481875"/>
            <a:ext cx="6759084" cy="967269"/>
          </a:xfrm>
          <a:prstGeom prst="rect">
            <a:avLst/>
          </a:prstGeom>
        </p:spPr>
        <p:txBody>
          <a:bodyPr anchor="t" rtlCol="false" tIns="0" lIns="0" bIns="0" rIns="0">
            <a:spAutoFit/>
          </a:bodyPr>
          <a:lstStyle/>
          <a:p>
            <a:pPr algn="ctr">
              <a:lnSpc>
                <a:spcPts val="7376"/>
              </a:lnSpc>
            </a:pPr>
            <a:r>
              <a:rPr lang="en-US" sz="7376">
                <a:solidFill>
                  <a:srgbClr val="FFDF2B"/>
                </a:solidFill>
                <a:latin typeface="Libre Franklin Black Bold"/>
              </a:rPr>
              <a:t>RESULTS</a:t>
            </a:r>
          </a:p>
        </p:txBody>
      </p:sp>
      <p:sp>
        <p:nvSpPr>
          <p:cNvPr name="TextBox 9" id="9"/>
          <p:cNvSpPr txBox="true"/>
          <p:nvPr/>
        </p:nvSpPr>
        <p:spPr>
          <a:xfrm rot="0">
            <a:off x="208332" y="1759984"/>
            <a:ext cx="4967563" cy="1233330"/>
          </a:xfrm>
          <a:prstGeom prst="rect">
            <a:avLst/>
          </a:prstGeom>
        </p:spPr>
        <p:txBody>
          <a:bodyPr anchor="t" rtlCol="false" tIns="0" lIns="0" bIns="0" rIns="0">
            <a:spAutoFit/>
          </a:bodyPr>
          <a:lstStyle/>
          <a:p>
            <a:pPr algn="ctr">
              <a:lnSpc>
                <a:spcPts val="9236"/>
              </a:lnSpc>
            </a:pPr>
            <a:r>
              <a:rPr lang="en-US" sz="9236">
                <a:solidFill>
                  <a:srgbClr val="28FF0D"/>
                </a:solidFill>
                <a:latin typeface="Horta Bold"/>
              </a:rPr>
              <a:t>IMAGES USED</a:t>
            </a:r>
          </a:p>
        </p:txBody>
      </p:sp>
      <p:sp>
        <p:nvSpPr>
          <p:cNvPr name="TextBox 10" id="10"/>
          <p:cNvSpPr txBox="true"/>
          <p:nvPr/>
        </p:nvSpPr>
        <p:spPr>
          <a:xfrm rot="0">
            <a:off x="10566556" y="1877769"/>
            <a:ext cx="8600428" cy="788439"/>
          </a:xfrm>
          <a:prstGeom prst="rect">
            <a:avLst/>
          </a:prstGeom>
        </p:spPr>
        <p:txBody>
          <a:bodyPr anchor="t" rtlCol="false" tIns="0" lIns="0" bIns="0" rIns="0">
            <a:spAutoFit/>
          </a:bodyPr>
          <a:lstStyle/>
          <a:p>
            <a:pPr algn="ctr">
              <a:lnSpc>
                <a:spcPts val="5889"/>
              </a:lnSpc>
            </a:pPr>
            <a:r>
              <a:rPr lang="en-US" sz="5889">
                <a:solidFill>
                  <a:srgbClr val="28FF0D"/>
                </a:solidFill>
                <a:latin typeface="Horta Bold"/>
              </a:rPr>
              <a:t>DISPARITY MAP(DL)</a:t>
            </a:r>
          </a:p>
        </p:txBody>
      </p:sp>
      <p:sp>
        <p:nvSpPr>
          <p:cNvPr name="TextBox 11" id="11"/>
          <p:cNvSpPr txBox="true"/>
          <p:nvPr/>
        </p:nvSpPr>
        <p:spPr>
          <a:xfrm rot="0">
            <a:off x="6905597" y="1373898"/>
            <a:ext cx="3660959" cy="1494927"/>
          </a:xfrm>
          <a:prstGeom prst="rect">
            <a:avLst/>
          </a:prstGeom>
        </p:spPr>
        <p:txBody>
          <a:bodyPr anchor="t" rtlCol="false" tIns="0" lIns="0" bIns="0" rIns="0">
            <a:spAutoFit/>
          </a:bodyPr>
          <a:lstStyle/>
          <a:p>
            <a:pPr algn="ctr">
              <a:lnSpc>
                <a:spcPts val="5703"/>
              </a:lnSpc>
            </a:pPr>
            <a:r>
              <a:rPr lang="en-US" sz="5703">
                <a:solidFill>
                  <a:srgbClr val="28FF0D"/>
                </a:solidFill>
                <a:latin typeface="Horta Bold"/>
              </a:rPr>
              <a:t>DISPARITY MAP (CV)</a:t>
            </a: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11898199" y="70769"/>
            <a:ext cx="2650102" cy="2295001"/>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10800000">
            <a:off x="3061137" y="7468788"/>
            <a:ext cx="3480308" cy="301396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6" id="6"/>
          <p:cNvGrpSpPr/>
          <p:nvPr/>
        </p:nvGrpSpPr>
        <p:grpSpPr>
          <a:xfrm rot="-10800000">
            <a:off x="2780085" y="4005595"/>
            <a:ext cx="1798578" cy="1557577"/>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8" id="8"/>
          <p:cNvGrpSpPr/>
          <p:nvPr/>
        </p:nvGrpSpPr>
        <p:grpSpPr>
          <a:xfrm rot="-10800000">
            <a:off x="300983" y="7795449"/>
            <a:ext cx="3378391" cy="2925703"/>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TextBox 10" id="10"/>
          <p:cNvSpPr txBox="true"/>
          <p:nvPr/>
        </p:nvSpPr>
        <p:spPr>
          <a:xfrm rot="0">
            <a:off x="400150" y="447675"/>
            <a:ext cx="9111756" cy="1152525"/>
          </a:xfrm>
          <a:prstGeom prst="rect">
            <a:avLst/>
          </a:prstGeom>
        </p:spPr>
        <p:txBody>
          <a:bodyPr anchor="t" rtlCol="false" tIns="0" lIns="0" bIns="0" rIns="0">
            <a:spAutoFit/>
          </a:bodyPr>
          <a:lstStyle/>
          <a:p>
            <a:pPr>
              <a:lnSpc>
                <a:spcPts val="9000"/>
              </a:lnSpc>
              <a:spcBef>
                <a:spcPct val="0"/>
              </a:spcBef>
            </a:pPr>
            <a:r>
              <a:rPr lang="en-US" sz="7500" spc="-75">
                <a:solidFill>
                  <a:srgbClr val="000000"/>
                </a:solidFill>
                <a:latin typeface="Fira Sans Medium"/>
              </a:rPr>
              <a:t>Results and Analysis</a:t>
            </a:r>
          </a:p>
        </p:txBody>
      </p:sp>
      <p:sp>
        <p:nvSpPr>
          <p:cNvPr name="TextBox 11" id="11"/>
          <p:cNvSpPr txBox="true"/>
          <p:nvPr/>
        </p:nvSpPr>
        <p:spPr>
          <a:xfrm rot="0">
            <a:off x="0" y="1608455"/>
            <a:ext cx="17259300" cy="5985892"/>
          </a:xfrm>
          <a:prstGeom prst="rect">
            <a:avLst/>
          </a:prstGeom>
        </p:spPr>
        <p:txBody>
          <a:bodyPr anchor="t" rtlCol="false" tIns="0" lIns="0" bIns="0" rIns="0">
            <a:spAutoFit/>
          </a:bodyPr>
          <a:lstStyle/>
          <a:p>
            <a:pPr marL="798828" indent="-399414" lvl="1">
              <a:lnSpc>
                <a:spcPts val="6881"/>
              </a:lnSpc>
              <a:buFont typeface="Arial"/>
              <a:buChar char="•"/>
            </a:pPr>
            <a:r>
              <a:rPr lang="en-US" sz="3699">
                <a:solidFill>
                  <a:srgbClr val="000000"/>
                </a:solidFill>
                <a:latin typeface="Canva Sans"/>
              </a:rPr>
              <a:t>The more the angle and position vary, the worse the depth map we get in two-view depth estimation. This is because the overlapping area also reduces with the change in position and angle.</a:t>
            </a:r>
          </a:p>
          <a:p>
            <a:pPr marL="798828" indent="-399414" lvl="1">
              <a:lnSpc>
                <a:spcPts val="6881"/>
              </a:lnSpc>
              <a:buFont typeface="Arial"/>
              <a:buChar char="•"/>
            </a:pPr>
            <a:r>
              <a:rPr lang="en-US" sz="3699">
                <a:solidFill>
                  <a:srgbClr val="000000"/>
                </a:solidFill>
                <a:latin typeface="Canva Sans"/>
              </a:rPr>
              <a:t>When we only shift the camera horizontally, we get a better result compared to when we also change the angle. This is because rectification is more difficult in the second case compared to the first one.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360732" y="3145715"/>
            <a:ext cx="5218308" cy="2935298"/>
          </a:xfrm>
          <a:custGeom>
            <a:avLst/>
            <a:gdLst/>
            <a:ahLst/>
            <a:cxnLst/>
            <a:rect r="r" b="b" t="t" l="l"/>
            <a:pathLst>
              <a:path h="2935298" w="5218308">
                <a:moveTo>
                  <a:pt x="0" y="0"/>
                </a:moveTo>
                <a:lnTo>
                  <a:pt x="5218308" y="0"/>
                </a:lnTo>
                <a:lnTo>
                  <a:pt x="5218308" y="2935298"/>
                </a:lnTo>
                <a:lnTo>
                  <a:pt x="0" y="2935298"/>
                </a:lnTo>
                <a:lnTo>
                  <a:pt x="0" y="0"/>
                </a:lnTo>
                <a:close/>
              </a:path>
            </a:pathLst>
          </a:custGeom>
          <a:blipFill>
            <a:blip r:embed="rId2"/>
            <a:stretch>
              <a:fillRect l="0" t="0" r="0" b="0"/>
            </a:stretch>
          </a:blipFill>
        </p:spPr>
      </p:sp>
      <p:sp>
        <p:nvSpPr>
          <p:cNvPr name="Freeform 3" id="3"/>
          <p:cNvSpPr/>
          <p:nvPr/>
        </p:nvSpPr>
        <p:spPr>
          <a:xfrm flipH="false" flipV="false" rot="0">
            <a:off x="13622264" y="3092064"/>
            <a:ext cx="4056798" cy="3042599"/>
          </a:xfrm>
          <a:custGeom>
            <a:avLst/>
            <a:gdLst/>
            <a:ahLst/>
            <a:cxnLst/>
            <a:rect r="r" b="b" t="t" l="l"/>
            <a:pathLst>
              <a:path h="3042599" w="4056798">
                <a:moveTo>
                  <a:pt x="0" y="0"/>
                </a:moveTo>
                <a:lnTo>
                  <a:pt x="4056798" y="0"/>
                </a:lnTo>
                <a:lnTo>
                  <a:pt x="4056798" y="3042599"/>
                </a:lnTo>
                <a:lnTo>
                  <a:pt x="0" y="3042599"/>
                </a:lnTo>
                <a:lnTo>
                  <a:pt x="0" y="0"/>
                </a:lnTo>
                <a:close/>
              </a:path>
            </a:pathLst>
          </a:custGeom>
          <a:blipFill>
            <a:blip r:embed="rId3"/>
            <a:stretch>
              <a:fillRect l="0" t="0" r="0" b="0"/>
            </a:stretch>
          </a:blipFill>
        </p:spPr>
      </p:sp>
      <p:sp>
        <p:nvSpPr>
          <p:cNvPr name="Freeform 4" id="4"/>
          <p:cNvSpPr/>
          <p:nvPr/>
        </p:nvSpPr>
        <p:spPr>
          <a:xfrm flipH="false" flipV="false" rot="0">
            <a:off x="7306471" y="6563123"/>
            <a:ext cx="4085756" cy="3064317"/>
          </a:xfrm>
          <a:custGeom>
            <a:avLst/>
            <a:gdLst/>
            <a:ahLst/>
            <a:cxnLst/>
            <a:rect r="r" b="b" t="t" l="l"/>
            <a:pathLst>
              <a:path h="3064317" w="4085756">
                <a:moveTo>
                  <a:pt x="0" y="0"/>
                </a:moveTo>
                <a:lnTo>
                  <a:pt x="4085756" y="0"/>
                </a:lnTo>
                <a:lnTo>
                  <a:pt x="4085756" y="3064317"/>
                </a:lnTo>
                <a:lnTo>
                  <a:pt x="0" y="3064317"/>
                </a:lnTo>
                <a:lnTo>
                  <a:pt x="0" y="0"/>
                </a:lnTo>
                <a:close/>
              </a:path>
            </a:pathLst>
          </a:custGeom>
          <a:blipFill>
            <a:blip r:embed="rId4"/>
            <a:stretch>
              <a:fillRect l="0" t="0" r="0" b="0"/>
            </a:stretch>
          </a:blipFill>
        </p:spPr>
      </p:sp>
      <p:sp>
        <p:nvSpPr>
          <p:cNvPr name="Freeform 5" id="5"/>
          <p:cNvSpPr/>
          <p:nvPr/>
        </p:nvSpPr>
        <p:spPr>
          <a:xfrm flipH="false" flipV="false" rot="0">
            <a:off x="13669996" y="6566322"/>
            <a:ext cx="4009067" cy="3006800"/>
          </a:xfrm>
          <a:custGeom>
            <a:avLst/>
            <a:gdLst/>
            <a:ahLst/>
            <a:cxnLst/>
            <a:rect r="r" b="b" t="t" l="l"/>
            <a:pathLst>
              <a:path h="3006800" w="4009067">
                <a:moveTo>
                  <a:pt x="0" y="0"/>
                </a:moveTo>
                <a:lnTo>
                  <a:pt x="4009066" y="0"/>
                </a:lnTo>
                <a:lnTo>
                  <a:pt x="4009066" y="3006800"/>
                </a:lnTo>
                <a:lnTo>
                  <a:pt x="0" y="3006800"/>
                </a:lnTo>
                <a:lnTo>
                  <a:pt x="0" y="0"/>
                </a:lnTo>
                <a:close/>
              </a:path>
            </a:pathLst>
          </a:custGeom>
          <a:blipFill>
            <a:blip r:embed="rId5"/>
            <a:stretch>
              <a:fillRect l="0" t="0" r="0" b="0"/>
            </a:stretch>
          </a:blipFill>
        </p:spPr>
      </p:sp>
      <p:sp>
        <p:nvSpPr>
          <p:cNvPr name="Freeform 6" id="6"/>
          <p:cNvSpPr/>
          <p:nvPr/>
        </p:nvSpPr>
        <p:spPr>
          <a:xfrm flipH="false" flipV="false" rot="0">
            <a:off x="674151" y="6551136"/>
            <a:ext cx="5468983" cy="3076303"/>
          </a:xfrm>
          <a:custGeom>
            <a:avLst/>
            <a:gdLst/>
            <a:ahLst/>
            <a:cxnLst/>
            <a:rect r="r" b="b" t="t" l="l"/>
            <a:pathLst>
              <a:path h="3076303" w="5468983">
                <a:moveTo>
                  <a:pt x="0" y="0"/>
                </a:moveTo>
                <a:lnTo>
                  <a:pt x="5468983" y="0"/>
                </a:lnTo>
                <a:lnTo>
                  <a:pt x="5468983" y="3076304"/>
                </a:lnTo>
                <a:lnTo>
                  <a:pt x="0" y="3076304"/>
                </a:lnTo>
                <a:lnTo>
                  <a:pt x="0" y="0"/>
                </a:lnTo>
                <a:close/>
              </a:path>
            </a:pathLst>
          </a:custGeom>
          <a:blipFill>
            <a:blip r:embed="rId6"/>
            <a:stretch>
              <a:fillRect l="0" t="0" r="0" b="0"/>
            </a:stretch>
          </a:blipFill>
        </p:spPr>
      </p:sp>
      <p:sp>
        <p:nvSpPr>
          <p:cNvPr name="Freeform 7" id="7"/>
          <p:cNvSpPr/>
          <p:nvPr/>
        </p:nvSpPr>
        <p:spPr>
          <a:xfrm flipH="false" flipV="false" rot="0">
            <a:off x="7306471" y="2983140"/>
            <a:ext cx="4381297" cy="3285972"/>
          </a:xfrm>
          <a:custGeom>
            <a:avLst/>
            <a:gdLst/>
            <a:ahLst/>
            <a:cxnLst/>
            <a:rect r="r" b="b" t="t" l="l"/>
            <a:pathLst>
              <a:path h="3285972" w="4381297">
                <a:moveTo>
                  <a:pt x="0" y="0"/>
                </a:moveTo>
                <a:lnTo>
                  <a:pt x="4381296" y="0"/>
                </a:lnTo>
                <a:lnTo>
                  <a:pt x="4381296" y="3285973"/>
                </a:lnTo>
                <a:lnTo>
                  <a:pt x="0" y="3285973"/>
                </a:lnTo>
                <a:lnTo>
                  <a:pt x="0" y="0"/>
                </a:lnTo>
                <a:close/>
              </a:path>
            </a:pathLst>
          </a:custGeom>
          <a:blipFill>
            <a:blip r:embed="rId7"/>
            <a:stretch>
              <a:fillRect l="0" t="0" r="0" b="0"/>
            </a:stretch>
          </a:blipFill>
        </p:spPr>
      </p:sp>
      <p:sp>
        <p:nvSpPr>
          <p:cNvPr name="TextBox 8" id="8"/>
          <p:cNvSpPr txBox="true"/>
          <p:nvPr/>
        </p:nvSpPr>
        <p:spPr>
          <a:xfrm rot="0">
            <a:off x="5084750" y="481875"/>
            <a:ext cx="7577954" cy="967269"/>
          </a:xfrm>
          <a:prstGeom prst="rect">
            <a:avLst/>
          </a:prstGeom>
        </p:spPr>
        <p:txBody>
          <a:bodyPr anchor="t" rtlCol="false" tIns="0" lIns="0" bIns="0" rIns="0">
            <a:spAutoFit/>
          </a:bodyPr>
          <a:lstStyle/>
          <a:p>
            <a:pPr algn="ctr">
              <a:lnSpc>
                <a:spcPts val="7376"/>
              </a:lnSpc>
            </a:pPr>
            <a:r>
              <a:rPr lang="en-US" sz="7376">
                <a:solidFill>
                  <a:srgbClr val="FFDF2B"/>
                </a:solidFill>
                <a:latin typeface="Libre Franklin Black Bold"/>
              </a:rPr>
              <a:t>FAILED CASES</a:t>
            </a:r>
          </a:p>
        </p:txBody>
      </p:sp>
      <p:sp>
        <p:nvSpPr>
          <p:cNvPr name="TextBox 9" id="9"/>
          <p:cNvSpPr txBox="true"/>
          <p:nvPr/>
        </p:nvSpPr>
        <p:spPr>
          <a:xfrm rot="0">
            <a:off x="360732" y="1912384"/>
            <a:ext cx="4967563" cy="1233330"/>
          </a:xfrm>
          <a:prstGeom prst="rect">
            <a:avLst/>
          </a:prstGeom>
        </p:spPr>
        <p:txBody>
          <a:bodyPr anchor="t" rtlCol="false" tIns="0" lIns="0" bIns="0" rIns="0">
            <a:spAutoFit/>
          </a:bodyPr>
          <a:lstStyle/>
          <a:p>
            <a:pPr algn="ctr">
              <a:lnSpc>
                <a:spcPts val="9236"/>
              </a:lnSpc>
            </a:pPr>
            <a:r>
              <a:rPr lang="en-US" sz="9236">
                <a:solidFill>
                  <a:srgbClr val="28FF0D"/>
                </a:solidFill>
                <a:latin typeface="Horta Bold"/>
              </a:rPr>
              <a:t>IMAGES USED</a:t>
            </a:r>
          </a:p>
        </p:txBody>
      </p:sp>
      <p:sp>
        <p:nvSpPr>
          <p:cNvPr name="TextBox 10" id="10"/>
          <p:cNvSpPr txBox="true"/>
          <p:nvPr/>
        </p:nvSpPr>
        <p:spPr>
          <a:xfrm rot="0">
            <a:off x="6789835" y="2087892"/>
            <a:ext cx="4179425" cy="729427"/>
          </a:xfrm>
          <a:prstGeom prst="rect">
            <a:avLst/>
          </a:prstGeom>
        </p:spPr>
        <p:txBody>
          <a:bodyPr anchor="t" rtlCol="false" tIns="0" lIns="0" bIns="0" rIns="0">
            <a:spAutoFit/>
          </a:bodyPr>
          <a:lstStyle/>
          <a:p>
            <a:pPr algn="ctr">
              <a:lnSpc>
                <a:spcPts val="5359"/>
              </a:lnSpc>
            </a:pPr>
            <a:r>
              <a:rPr lang="en-US" sz="5359">
                <a:solidFill>
                  <a:srgbClr val="28FF0D"/>
                </a:solidFill>
                <a:latin typeface="Horta Bold"/>
              </a:rPr>
              <a:t>DISPARITY MAP(CV)</a:t>
            </a:r>
          </a:p>
        </p:txBody>
      </p:sp>
      <p:sp>
        <p:nvSpPr>
          <p:cNvPr name="TextBox 11" id="11"/>
          <p:cNvSpPr txBox="true"/>
          <p:nvPr/>
        </p:nvSpPr>
        <p:spPr>
          <a:xfrm rot="0">
            <a:off x="13113495" y="2076700"/>
            <a:ext cx="4565567" cy="740619"/>
          </a:xfrm>
          <a:prstGeom prst="rect">
            <a:avLst/>
          </a:prstGeom>
        </p:spPr>
        <p:txBody>
          <a:bodyPr anchor="t" rtlCol="false" tIns="0" lIns="0" bIns="0" rIns="0">
            <a:spAutoFit/>
          </a:bodyPr>
          <a:lstStyle/>
          <a:p>
            <a:pPr algn="ctr">
              <a:lnSpc>
                <a:spcPts val="5558"/>
              </a:lnSpc>
            </a:pPr>
            <a:r>
              <a:rPr lang="en-US" sz="5558">
                <a:solidFill>
                  <a:srgbClr val="28FF0D"/>
                </a:solidFill>
                <a:latin typeface="Horta Bold"/>
              </a:rPr>
              <a:t>DISPARITY MAP (CV)</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2527743" y="-89986"/>
            <a:ext cx="10138115" cy="8779655"/>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2505679" y="5832746"/>
            <a:ext cx="5966980" cy="516743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TextBox 6" id="6"/>
          <p:cNvSpPr txBox="true"/>
          <p:nvPr/>
        </p:nvSpPr>
        <p:spPr>
          <a:xfrm rot="0">
            <a:off x="1028700" y="4081194"/>
            <a:ext cx="4460469" cy="1285875"/>
          </a:xfrm>
          <a:prstGeom prst="rect">
            <a:avLst/>
          </a:prstGeom>
        </p:spPr>
        <p:txBody>
          <a:bodyPr anchor="t" rtlCol="false" tIns="0" lIns="0" bIns="0" rIns="0">
            <a:spAutoFit/>
          </a:bodyPr>
          <a:lstStyle/>
          <a:p>
            <a:pPr algn="l" marL="0" indent="0" lvl="0">
              <a:lnSpc>
                <a:spcPts val="10199"/>
              </a:lnSpc>
              <a:spcBef>
                <a:spcPct val="0"/>
              </a:spcBef>
            </a:pPr>
            <a:r>
              <a:rPr lang="en-US" sz="8499" spc="-84">
                <a:solidFill>
                  <a:srgbClr val="F4F4F4"/>
                </a:solidFill>
                <a:latin typeface="Fira Sans Medium"/>
              </a:rPr>
              <a:t>Contents</a:t>
            </a:r>
          </a:p>
        </p:txBody>
      </p:sp>
      <p:sp>
        <p:nvSpPr>
          <p:cNvPr name="TextBox 7" id="7"/>
          <p:cNvSpPr txBox="true"/>
          <p:nvPr/>
        </p:nvSpPr>
        <p:spPr>
          <a:xfrm rot="0">
            <a:off x="10206736" y="2058994"/>
            <a:ext cx="6327133" cy="5063576"/>
          </a:xfrm>
          <a:prstGeom prst="rect">
            <a:avLst/>
          </a:prstGeom>
        </p:spPr>
        <p:txBody>
          <a:bodyPr anchor="t" rtlCol="false" tIns="0" lIns="0" bIns="0" rIns="0">
            <a:spAutoFit/>
          </a:bodyPr>
          <a:lstStyle/>
          <a:p>
            <a:pPr marL="736576" indent="-368288" lvl="1">
              <a:lnSpc>
                <a:spcPts val="6823"/>
              </a:lnSpc>
              <a:buFont typeface="Arial"/>
              <a:buChar char="•"/>
            </a:pPr>
            <a:r>
              <a:rPr lang="en-US" sz="3411">
                <a:solidFill>
                  <a:srgbClr val="F4F4F4"/>
                </a:solidFill>
                <a:latin typeface="Fira Sans Light"/>
              </a:rPr>
              <a:t>Problem Statement</a:t>
            </a:r>
          </a:p>
          <a:p>
            <a:pPr marL="736576" indent="-368288" lvl="1">
              <a:lnSpc>
                <a:spcPts val="6823"/>
              </a:lnSpc>
              <a:buFont typeface="Arial"/>
              <a:buChar char="•"/>
            </a:pPr>
            <a:r>
              <a:rPr lang="en-US" sz="3411">
                <a:solidFill>
                  <a:srgbClr val="F4F4F4"/>
                </a:solidFill>
                <a:latin typeface="Fira Sans Light"/>
              </a:rPr>
              <a:t>Dataset Description and Demonstration</a:t>
            </a:r>
          </a:p>
          <a:p>
            <a:pPr marL="736576" indent="-368288" lvl="1">
              <a:lnSpc>
                <a:spcPts val="6823"/>
              </a:lnSpc>
              <a:buFont typeface="Arial"/>
              <a:buChar char="•"/>
            </a:pPr>
            <a:r>
              <a:rPr lang="en-US" sz="3411">
                <a:solidFill>
                  <a:srgbClr val="F4F4F4"/>
                </a:solidFill>
                <a:latin typeface="Fira Sans Light"/>
              </a:rPr>
              <a:t>Methodology</a:t>
            </a:r>
          </a:p>
          <a:p>
            <a:pPr marL="736576" indent="-368288" lvl="1">
              <a:lnSpc>
                <a:spcPts val="6823"/>
              </a:lnSpc>
              <a:buFont typeface="Arial"/>
              <a:buChar char="•"/>
            </a:pPr>
            <a:r>
              <a:rPr lang="en-US" sz="3411">
                <a:solidFill>
                  <a:srgbClr val="F4F4F4"/>
                </a:solidFill>
                <a:latin typeface="Fira Sans Light"/>
              </a:rPr>
              <a:t>Results and Analysis</a:t>
            </a:r>
          </a:p>
          <a:p>
            <a:pPr marL="736576" indent="-368288" lvl="1">
              <a:lnSpc>
                <a:spcPts val="6823"/>
              </a:lnSpc>
              <a:buFont typeface="Arial"/>
              <a:buChar char="•"/>
            </a:pPr>
            <a:r>
              <a:rPr lang="en-US" sz="3411">
                <a:solidFill>
                  <a:srgbClr val="F4F4F4"/>
                </a:solidFill>
                <a:latin typeface="Fira Sans Light"/>
              </a:rPr>
              <a:t>Individual Contributions</a:t>
            </a:r>
          </a:p>
        </p:txBody>
      </p:sp>
      <p:grpSp>
        <p:nvGrpSpPr>
          <p:cNvPr name="Group 8" id="8"/>
          <p:cNvGrpSpPr/>
          <p:nvPr/>
        </p:nvGrpSpPr>
        <p:grpSpPr>
          <a:xfrm rot="-10800000">
            <a:off x="16533869" y="-778789"/>
            <a:ext cx="1798578" cy="1557577"/>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Tree>
  </p:cSld>
  <p:clrMapOvr>
    <a:masterClrMapping/>
  </p:clrMapOvr>
</p:sld>
</file>

<file path=ppt/slides/slide20.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11898199" y="70769"/>
            <a:ext cx="2650102" cy="2295001"/>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10800000">
            <a:off x="3061137" y="7468788"/>
            <a:ext cx="3480308" cy="301396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6" id="6"/>
          <p:cNvGrpSpPr/>
          <p:nvPr/>
        </p:nvGrpSpPr>
        <p:grpSpPr>
          <a:xfrm rot="-10800000">
            <a:off x="2780085" y="4005595"/>
            <a:ext cx="1798578" cy="1557577"/>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8" id="8"/>
          <p:cNvGrpSpPr/>
          <p:nvPr/>
        </p:nvGrpSpPr>
        <p:grpSpPr>
          <a:xfrm rot="-10800000">
            <a:off x="300983" y="7795449"/>
            <a:ext cx="3378391" cy="2925703"/>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TextBox 10" id="10"/>
          <p:cNvSpPr txBox="true"/>
          <p:nvPr/>
        </p:nvSpPr>
        <p:spPr>
          <a:xfrm rot="0">
            <a:off x="400150" y="447675"/>
            <a:ext cx="9111756" cy="1152525"/>
          </a:xfrm>
          <a:prstGeom prst="rect">
            <a:avLst/>
          </a:prstGeom>
        </p:spPr>
        <p:txBody>
          <a:bodyPr anchor="t" rtlCol="false" tIns="0" lIns="0" bIns="0" rIns="0">
            <a:spAutoFit/>
          </a:bodyPr>
          <a:lstStyle/>
          <a:p>
            <a:pPr>
              <a:lnSpc>
                <a:spcPts val="9000"/>
              </a:lnSpc>
              <a:spcBef>
                <a:spcPct val="0"/>
              </a:spcBef>
            </a:pPr>
            <a:r>
              <a:rPr lang="en-US" sz="7500" spc="-75">
                <a:solidFill>
                  <a:srgbClr val="000000"/>
                </a:solidFill>
                <a:latin typeface="Fira Sans Medium"/>
              </a:rPr>
              <a:t>Analysis of Failure</a:t>
            </a:r>
          </a:p>
        </p:txBody>
      </p:sp>
      <p:sp>
        <p:nvSpPr>
          <p:cNvPr name="TextBox 11" id="11"/>
          <p:cNvSpPr txBox="true"/>
          <p:nvPr/>
        </p:nvSpPr>
        <p:spPr>
          <a:xfrm rot="0">
            <a:off x="0" y="2089544"/>
            <a:ext cx="17259300" cy="5501006"/>
          </a:xfrm>
          <a:prstGeom prst="rect">
            <a:avLst/>
          </a:prstGeom>
        </p:spPr>
        <p:txBody>
          <a:bodyPr anchor="t" rtlCol="false" tIns="0" lIns="0" bIns="0" rIns="0">
            <a:spAutoFit/>
          </a:bodyPr>
          <a:lstStyle/>
          <a:p>
            <a:pPr marL="798828" indent="-399414" lvl="1">
              <a:lnSpc>
                <a:spcPts val="7399"/>
              </a:lnSpc>
              <a:buFont typeface="Arial"/>
              <a:buChar char="•"/>
            </a:pPr>
            <a:r>
              <a:rPr lang="en-US" sz="3699">
                <a:solidFill>
                  <a:srgbClr val="000000"/>
                </a:solidFill>
                <a:latin typeface="Canva Sans"/>
              </a:rPr>
              <a:t>There are also failed cases. For example, in the image of the hall filled with chairs, the disparity map could be of better quality. </a:t>
            </a:r>
          </a:p>
          <a:p>
            <a:pPr marL="798828" indent="-399414" lvl="1">
              <a:lnSpc>
                <a:spcPts val="7399"/>
              </a:lnSpc>
              <a:buFont typeface="Arial"/>
              <a:buChar char="•"/>
            </a:pPr>
            <a:r>
              <a:rPr lang="en-US" sz="3699">
                <a:solidFill>
                  <a:srgbClr val="000000"/>
                </a:solidFill>
                <a:latin typeface="Canva Sans"/>
              </a:rPr>
              <a:t>This is because all the chairs are the same colour, and the pattern is repetitive. There is little texture, and whatever texture we find, we can see that it is repeated in the image, because of which proper matching between key points is complex.</a:t>
            </a:r>
          </a:p>
        </p:txBody>
      </p:sp>
    </p:spTree>
  </p:cSld>
  <p:clrMapOvr>
    <a:masterClrMapping/>
  </p:clrMapOvr>
</p:sld>
</file>

<file path=ppt/slides/slide21.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13585950" y="-517425"/>
            <a:ext cx="6210236" cy="5378093"/>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12009993" y="306851"/>
            <a:ext cx="3151914" cy="272957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aphicFrame>
        <p:nvGraphicFramePr>
          <p:cNvPr name="Table 6" id="6"/>
          <p:cNvGraphicFramePr>
            <a:graphicFrameLocks noGrp="true"/>
          </p:cNvGraphicFramePr>
          <p:nvPr/>
        </p:nvGraphicFramePr>
        <p:xfrm>
          <a:off x="1028700" y="4023023"/>
          <a:ext cx="16230600" cy="5486400"/>
        </p:xfrm>
        <a:graphic>
          <a:graphicData uri="http://schemas.openxmlformats.org/drawingml/2006/table">
            <a:tbl>
              <a:tblPr/>
              <a:tblGrid>
                <a:gridCol w="8115300"/>
                <a:gridCol w="8115300"/>
              </a:tblGrid>
              <a:tr h="1990725">
                <a:tc>
                  <a:txBody>
                    <a:bodyPr anchor="t" rtlCol="false"/>
                    <a:lstStyle/>
                    <a:p>
                      <a:pPr algn="ctr">
                        <a:lnSpc>
                          <a:spcPts val="3919"/>
                        </a:lnSpc>
                        <a:defRPr/>
                      </a:pPr>
                      <a:r>
                        <a:rPr lang="en-US" sz="2799">
                          <a:solidFill>
                            <a:srgbClr val="F4F4F4"/>
                          </a:solidFill>
                          <a:latin typeface="Fira Sans Medium"/>
                        </a:rPr>
                        <a:t>Anshak Goel</a:t>
                      </a:r>
                      <a:endParaRPr lang="en-US" sz="1100"/>
                    </a:p>
                  </a:txBody>
                  <a:tcPr marL="190500" marR="190500" marT="190500" marB="190500" anchor="ctr">
                    <a:lnL cmpd="sng" algn="ctr" cap="flat" w="0">
                      <a:solidFill>
                        <a:srgbClr val="A4E473"/>
                      </a:solidFill>
                      <a:prstDash val="solid"/>
                      <a:round/>
                      <a:headEnd type="none" w="med" len="med"/>
                      <a:tailEnd type="none" w="med" len="med"/>
                    </a:lnL>
                    <a:lnR cmpd="sng" algn="ctr" cap="flat" w="9525">
                      <a:solidFill>
                        <a:srgbClr val="A4E473"/>
                      </a:solidFill>
                      <a:prstDash val="solid"/>
                      <a:round/>
                      <a:headEnd type="none" w="med" len="med"/>
                      <a:tailEnd type="none" w="med" len="med"/>
                    </a:lnR>
                    <a:lnT cmpd="sng" algn="ctr" cap="flat" w="0">
                      <a:solidFill>
                        <a:srgbClr val="A4E473"/>
                      </a:solidFill>
                      <a:prstDash val="solid"/>
                      <a:round/>
                      <a:headEnd type="none" w="med" len="med"/>
                      <a:tailEnd type="none" w="med" len="med"/>
                    </a:lnT>
                    <a:lnB cmpd="sng" algn="ctr" cap="flat" w="9525">
                      <a:solidFill>
                        <a:srgbClr val="A4E473"/>
                      </a:solidFill>
                      <a:prstDash val="solid"/>
                      <a:round/>
                      <a:headEnd type="none" w="med" len="med"/>
                      <a:tailEnd type="none" w="med" len="med"/>
                    </a:lnB>
                    <a:solidFill>
                      <a:srgbClr val="004651"/>
                    </a:solidFill>
                  </a:tcPr>
                </a:tc>
                <a:tc>
                  <a:txBody>
                    <a:bodyPr anchor="t" rtlCol="false"/>
                    <a:lstStyle/>
                    <a:p>
                      <a:pPr algn="ctr">
                        <a:lnSpc>
                          <a:spcPts val="3919"/>
                        </a:lnSpc>
                        <a:defRPr/>
                      </a:pPr>
                      <a:r>
                        <a:rPr lang="en-US" sz="2799">
                          <a:solidFill>
                            <a:srgbClr val="F4F4F4"/>
                          </a:solidFill>
                          <a:latin typeface="Fira Sans Medium"/>
                        </a:rPr>
                        <a:t>Computer Vision Code,Testing the Code, Triangulation Method, Epipolar Geometry and</a:t>
                      </a:r>
                      <a:r>
                        <a:rPr lang="en-US" sz="2799">
                          <a:solidFill>
                            <a:srgbClr val="F4F4F4"/>
                          </a:solidFill>
                          <a:latin typeface="Fira Sans Medium"/>
                        </a:rPr>
                        <a:t> Presentation</a:t>
                      </a:r>
                      <a:endParaRPr lang="en-US" sz="1100"/>
                    </a:p>
                  </a:txBody>
                  <a:tcPr marL="190500" marR="190500" marT="190500" marB="190500" anchor="ctr">
                    <a:lnL cmpd="sng" algn="ctr" cap="flat" w="9525">
                      <a:solidFill>
                        <a:srgbClr val="A4E473"/>
                      </a:solidFill>
                      <a:prstDash val="solid"/>
                      <a:round/>
                      <a:headEnd type="none" w="med" len="med"/>
                      <a:tailEnd type="none" w="med" len="med"/>
                    </a:lnL>
                    <a:lnR cmpd="sng" algn="ctr" cap="flat" w="0">
                      <a:solidFill>
                        <a:srgbClr val="A4E473"/>
                      </a:solidFill>
                      <a:prstDash val="solid"/>
                      <a:round/>
                      <a:headEnd type="none" w="med" len="med"/>
                      <a:tailEnd type="none" w="med" len="med"/>
                    </a:lnR>
                    <a:lnT cmpd="sng" algn="ctr" cap="flat" w="0">
                      <a:solidFill>
                        <a:srgbClr val="A4E473"/>
                      </a:solidFill>
                      <a:prstDash val="solid"/>
                      <a:round/>
                      <a:headEnd type="none" w="med" len="med"/>
                      <a:tailEnd type="none" w="med" len="med"/>
                    </a:lnT>
                    <a:lnB cmpd="sng" algn="ctr" cap="flat" w="9525">
                      <a:solidFill>
                        <a:srgbClr val="A4E473"/>
                      </a:solidFill>
                      <a:prstDash val="solid"/>
                      <a:round/>
                      <a:headEnd type="none" w="med" len="med"/>
                      <a:tailEnd type="none" w="med" len="med"/>
                    </a:lnB>
                    <a:solidFill>
                      <a:srgbClr val="004651"/>
                    </a:solidFill>
                  </a:tcPr>
                </a:tc>
              </a:tr>
              <a:tr h="1504950">
                <a:tc>
                  <a:txBody>
                    <a:bodyPr anchor="t" rtlCol="false"/>
                    <a:lstStyle/>
                    <a:p>
                      <a:pPr algn="ctr">
                        <a:lnSpc>
                          <a:spcPts val="3919"/>
                        </a:lnSpc>
                        <a:defRPr/>
                      </a:pPr>
                      <a:r>
                        <a:rPr lang="en-US" sz="2799">
                          <a:solidFill>
                            <a:srgbClr val="F4F4F4"/>
                          </a:solidFill>
                          <a:latin typeface="Fira Sans Medium"/>
                        </a:rPr>
                        <a:t>Sahil Goyal</a:t>
                      </a:r>
                      <a:endParaRPr lang="en-US" sz="1100"/>
                    </a:p>
                  </a:txBody>
                  <a:tcPr marL="190500" marR="190500" marT="190500" marB="190500" anchor="ctr">
                    <a:lnL cmpd="sng" algn="ctr" cap="flat" w="0">
                      <a:solidFill>
                        <a:srgbClr val="A4E473"/>
                      </a:solidFill>
                      <a:prstDash val="solid"/>
                      <a:round/>
                      <a:headEnd type="none" w="med" len="med"/>
                      <a:tailEnd type="none" w="med" len="med"/>
                    </a:lnL>
                    <a:lnR cmpd="sng" algn="ctr" cap="flat" w="9525">
                      <a:solidFill>
                        <a:srgbClr val="A4E473"/>
                      </a:solidFill>
                      <a:prstDash val="solid"/>
                      <a:round/>
                      <a:headEnd type="none" w="med" len="med"/>
                      <a:tailEnd type="none" w="med" len="med"/>
                    </a:lnR>
                    <a:lnT cmpd="sng" algn="ctr" cap="flat" w="9525">
                      <a:solidFill>
                        <a:srgbClr val="A4E473"/>
                      </a:solidFill>
                      <a:prstDash val="solid"/>
                      <a:round/>
                      <a:headEnd type="none" w="med" len="med"/>
                      <a:tailEnd type="none" w="med" len="med"/>
                    </a:lnT>
                    <a:lnB cmpd="sng" algn="ctr" cap="flat" w="9525">
                      <a:solidFill>
                        <a:srgbClr val="A4E473"/>
                      </a:solidFill>
                      <a:prstDash val="solid"/>
                      <a:round/>
                      <a:headEnd type="none" w="med" len="med"/>
                      <a:tailEnd type="none" w="med" len="med"/>
                    </a:lnB>
                    <a:solidFill>
                      <a:srgbClr val="004651"/>
                    </a:solidFill>
                  </a:tcPr>
                </a:tc>
                <a:tc>
                  <a:txBody>
                    <a:bodyPr anchor="t" rtlCol="false"/>
                    <a:lstStyle/>
                    <a:p>
                      <a:pPr algn="ctr">
                        <a:lnSpc>
                          <a:spcPts val="3919"/>
                        </a:lnSpc>
                        <a:defRPr/>
                      </a:pPr>
                      <a:r>
                        <a:rPr lang="en-US" sz="2799">
                          <a:solidFill>
                            <a:srgbClr val="F4F4F4"/>
                          </a:solidFill>
                          <a:latin typeface="Fira Sans Medium"/>
                        </a:rPr>
                        <a:t>Deep Learning Approach and Dataset Collection and Presentation</a:t>
                      </a:r>
                      <a:endParaRPr lang="en-US" sz="1100"/>
                    </a:p>
                  </a:txBody>
                  <a:tcPr marL="190500" marR="190500" marT="190500" marB="190500" anchor="ctr">
                    <a:lnL cmpd="sng" algn="ctr" cap="flat" w="9525">
                      <a:solidFill>
                        <a:srgbClr val="A4E473"/>
                      </a:solidFill>
                      <a:prstDash val="solid"/>
                      <a:round/>
                      <a:headEnd type="none" w="med" len="med"/>
                      <a:tailEnd type="none" w="med" len="med"/>
                    </a:lnL>
                    <a:lnR cmpd="sng" algn="ctr" cap="flat" w="0">
                      <a:solidFill>
                        <a:srgbClr val="A4E473"/>
                      </a:solidFill>
                      <a:prstDash val="solid"/>
                      <a:round/>
                      <a:headEnd type="none" w="med" len="med"/>
                      <a:tailEnd type="none" w="med" len="med"/>
                    </a:lnR>
                    <a:lnT cmpd="sng" algn="ctr" cap="flat" w="9525">
                      <a:solidFill>
                        <a:srgbClr val="A4E473"/>
                      </a:solidFill>
                      <a:prstDash val="solid"/>
                      <a:round/>
                      <a:headEnd type="none" w="med" len="med"/>
                      <a:tailEnd type="none" w="med" len="med"/>
                    </a:lnT>
                    <a:lnB cmpd="sng" algn="ctr" cap="flat" w="9525">
                      <a:solidFill>
                        <a:srgbClr val="A4E473"/>
                      </a:solidFill>
                      <a:prstDash val="solid"/>
                      <a:round/>
                      <a:headEnd type="none" w="med" len="med"/>
                      <a:tailEnd type="none" w="med" len="med"/>
                    </a:lnB>
                    <a:solidFill>
                      <a:srgbClr val="004651"/>
                    </a:solidFill>
                  </a:tcPr>
                </a:tc>
              </a:tr>
              <a:tr h="1990725">
                <a:tc>
                  <a:txBody>
                    <a:bodyPr anchor="t" rtlCol="false"/>
                    <a:lstStyle/>
                    <a:p>
                      <a:pPr algn="ctr">
                        <a:lnSpc>
                          <a:spcPts val="3919"/>
                        </a:lnSpc>
                        <a:defRPr/>
                      </a:pPr>
                      <a:r>
                        <a:rPr lang="en-US" sz="2799">
                          <a:solidFill>
                            <a:srgbClr val="F4F4F4"/>
                          </a:solidFill>
                          <a:latin typeface="Fira Sans Medium"/>
                        </a:rPr>
                        <a:t>Deeptorshi Mondal</a:t>
                      </a:r>
                      <a:endParaRPr lang="en-US" sz="1100"/>
                    </a:p>
                  </a:txBody>
                  <a:tcPr marL="190500" marR="190500" marT="190500" marB="190500" anchor="ctr">
                    <a:lnL cmpd="sng" algn="ctr" cap="flat" w="0">
                      <a:solidFill>
                        <a:srgbClr val="A4E473"/>
                      </a:solidFill>
                      <a:prstDash val="solid"/>
                      <a:round/>
                      <a:headEnd type="none" w="med" len="med"/>
                      <a:tailEnd type="none" w="med" len="med"/>
                    </a:lnL>
                    <a:lnR cmpd="sng" algn="ctr" cap="flat" w="9525">
                      <a:solidFill>
                        <a:srgbClr val="A4E473"/>
                      </a:solidFill>
                      <a:prstDash val="solid"/>
                      <a:round/>
                      <a:headEnd type="none" w="med" len="med"/>
                      <a:tailEnd type="none" w="med" len="med"/>
                    </a:lnR>
                    <a:lnT cmpd="sng" algn="ctr" cap="flat" w="9525">
                      <a:solidFill>
                        <a:srgbClr val="A4E473"/>
                      </a:solidFill>
                      <a:prstDash val="solid"/>
                      <a:round/>
                      <a:headEnd type="none" w="med" len="med"/>
                      <a:tailEnd type="none" w="med" len="med"/>
                    </a:lnT>
                    <a:lnB cmpd="sng" algn="ctr" cap="flat" w="0">
                      <a:solidFill>
                        <a:srgbClr val="A4E473"/>
                      </a:solidFill>
                      <a:prstDash val="solid"/>
                      <a:round/>
                      <a:headEnd type="none" w="med" len="med"/>
                      <a:tailEnd type="none" w="med" len="med"/>
                    </a:lnB>
                    <a:solidFill>
                      <a:srgbClr val="004651"/>
                    </a:solidFill>
                  </a:tcPr>
                </a:tc>
                <a:tc>
                  <a:txBody>
                    <a:bodyPr anchor="t" rtlCol="false"/>
                    <a:lstStyle/>
                    <a:p>
                      <a:pPr algn="ctr">
                        <a:lnSpc>
                          <a:spcPts val="3919"/>
                        </a:lnSpc>
                        <a:defRPr/>
                      </a:pPr>
                      <a:r>
                        <a:rPr lang="en-US" sz="2799">
                          <a:solidFill>
                            <a:srgbClr val="F4F4F4"/>
                          </a:solidFill>
                          <a:latin typeface="Fira Sans Medium"/>
                        </a:rPr>
                        <a:t>Computer Vision Code, Testing the Code, Triangulation Method, Epipolar Geometry and  Presentation</a:t>
                      </a:r>
                      <a:endParaRPr lang="en-US" sz="1100"/>
                    </a:p>
                  </a:txBody>
                  <a:tcPr marL="190500" marR="190500" marT="190500" marB="190500" anchor="ctr">
                    <a:lnL cmpd="sng" algn="ctr" cap="flat" w="9525">
                      <a:solidFill>
                        <a:srgbClr val="A4E473"/>
                      </a:solidFill>
                      <a:prstDash val="solid"/>
                      <a:round/>
                      <a:headEnd type="none" w="med" len="med"/>
                      <a:tailEnd type="none" w="med" len="med"/>
                    </a:lnL>
                    <a:lnR cmpd="sng" algn="ctr" cap="flat" w="0">
                      <a:solidFill>
                        <a:srgbClr val="A4E473"/>
                      </a:solidFill>
                      <a:prstDash val="solid"/>
                      <a:round/>
                      <a:headEnd type="none" w="med" len="med"/>
                      <a:tailEnd type="none" w="med" len="med"/>
                    </a:lnR>
                    <a:lnT cmpd="sng" algn="ctr" cap="flat" w="9525">
                      <a:solidFill>
                        <a:srgbClr val="A4E473"/>
                      </a:solidFill>
                      <a:prstDash val="solid"/>
                      <a:round/>
                      <a:headEnd type="none" w="med" len="med"/>
                      <a:tailEnd type="none" w="med" len="med"/>
                    </a:lnT>
                    <a:lnB cmpd="sng" algn="ctr" cap="flat" w="0">
                      <a:solidFill>
                        <a:srgbClr val="A4E473"/>
                      </a:solidFill>
                      <a:prstDash val="solid"/>
                      <a:round/>
                      <a:headEnd type="none" w="med" len="med"/>
                      <a:tailEnd type="none" w="med" len="med"/>
                    </a:lnB>
                    <a:solidFill>
                      <a:srgbClr val="004651"/>
                    </a:solidFill>
                  </a:tcPr>
                </a:tc>
              </a:tr>
            </a:tbl>
          </a:graphicData>
        </a:graphic>
      </p:graphicFrame>
      <p:sp>
        <p:nvSpPr>
          <p:cNvPr name="TextBox 7" id="7"/>
          <p:cNvSpPr txBox="true"/>
          <p:nvPr/>
        </p:nvSpPr>
        <p:spPr>
          <a:xfrm rot="0">
            <a:off x="1028700" y="1019175"/>
            <a:ext cx="10981293" cy="1190625"/>
          </a:xfrm>
          <a:prstGeom prst="rect">
            <a:avLst/>
          </a:prstGeom>
        </p:spPr>
        <p:txBody>
          <a:bodyPr anchor="t" rtlCol="false" tIns="0" lIns="0" bIns="0" rIns="0">
            <a:spAutoFit/>
          </a:bodyPr>
          <a:lstStyle/>
          <a:p>
            <a:pPr>
              <a:lnSpc>
                <a:spcPts val="9360"/>
              </a:lnSpc>
              <a:spcBef>
                <a:spcPct val="0"/>
              </a:spcBef>
            </a:pPr>
            <a:r>
              <a:rPr lang="en-US" sz="7800" spc="-78">
                <a:solidFill>
                  <a:srgbClr val="F4F4F4"/>
                </a:solidFill>
                <a:latin typeface="Fira Sans Medium"/>
              </a:rPr>
              <a:t>Individual Contributions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932644" y="1028700"/>
            <a:ext cx="10422712" cy="8229600"/>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3453393" y="3783667"/>
            <a:ext cx="6211596" cy="4988429"/>
            <a:chOff x="0" y="0"/>
            <a:chExt cx="3042970" cy="2443758"/>
          </a:xfrm>
        </p:grpSpPr>
        <p:sp>
          <p:nvSpPr>
            <p:cNvPr name="Freeform 3" id="3"/>
            <p:cNvSpPr/>
            <p:nvPr/>
          </p:nvSpPr>
          <p:spPr>
            <a:xfrm flipH="false" flipV="false" rot="0">
              <a:off x="0" y="0"/>
              <a:ext cx="3042970" cy="2443758"/>
            </a:xfrm>
            <a:custGeom>
              <a:avLst/>
              <a:gdLst/>
              <a:ahLst/>
              <a:cxnLst/>
              <a:rect r="r" b="b" t="t" l="l"/>
              <a:pathLst>
                <a:path h="2443758" w="3042970">
                  <a:moveTo>
                    <a:pt x="3042970" y="1221879"/>
                  </a:moveTo>
                  <a:lnTo>
                    <a:pt x="2138095" y="2443758"/>
                  </a:lnTo>
                  <a:lnTo>
                    <a:pt x="904875" y="2443758"/>
                  </a:lnTo>
                  <a:lnTo>
                    <a:pt x="0" y="1221879"/>
                  </a:lnTo>
                  <a:lnTo>
                    <a:pt x="904875" y="0"/>
                  </a:lnTo>
                  <a:lnTo>
                    <a:pt x="2137968" y="0"/>
                  </a:lnTo>
                  <a:lnTo>
                    <a:pt x="3042970" y="1221879"/>
                  </a:lnTo>
                  <a:close/>
                </a:path>
              </a:pathLst>
            </a:custGeom>
            <a:solidFill>
              <a:srgbClr val="004651"/>
            </a:solidFill>
          </p:spPr>
        </p:sp>
      </p:grpSp>
      <p:grpSp>
        <p:nvGrpSpPr>
          <p:cNvPr name="Group 4" id="4"/>
          <p:cNvGrpSpPr/>
          <p:nvPr/>
        </p:nvGrpSpPr>
        <p:grpSpPr>
          <a:xfrm rot="-10800000">
            <a:off x="14055375" y="573638"/>
            <a:ext cx="5276948" cy="456986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6" id="6"/>
          <p:cNvGrpSpPr/>
          <p:nvPr/>
        </p:nvGrpSpPr>
        <p:grpSpPr>
          <a:xfrm rot="-10800000">
            <a:off x="11915756" y="-1138135"/>
            <a:ext cx="3443431" cy="3292279"/>
            <a:chOff x="0" y="0"/>
            <a:chExt cx="3278528" cy="3134614"/>
          </a:xfrm>
        </p:grpSpPr>
        <p:sp>
          <p:nvSpPr>
            <p:cNvPr name="Freeform 7" id="7"/>
            <p:cNvSpPr/>
            <p:nvPr/>
          </p:nvSpPr>
          <p:spPr>
            <a:xfrm flipH="false" flipV="false" rot="0">
              <a:off x="0" y="0"/>
              <a:ext cx="3278528" cy="3134614"/>
            </a:xfrm>
            <a:custGeom>
              <a:avLst/>
              <a:gdLst/>
              <a:ahLst/>
              <a:cxnLst/>
              <a:rect r="r" b="b" t="t" l="l"/>
              <a:pathLst>
                <a:path h="3134614" w="3278528">
                  <a:moveTo>
                    <a:pt x="3278528" y="1567307"/>
                  </a:moveTo>
                  <a:lnTo>
                    <a:pt x="2373653" y="3134614"/>
                  </a:lnTo>
                  <a:lnTo>
                    <a:pt x="904875" y="3134614"/>
                  </a:lnTo>
                  <a:lnTo>
                    <a:pt x="0" y="1567307"/>
                  </a:lnTo>
                  <a:lnTo>
                    <a:pt x="904875" y="0"/>
                  </a:lnTo>
                  <a:lnTo>
                    <a:pt x="2373526" y="0"/>
                  </a:lnTo>
                  <a:lnTo>
                    <a:pt x="3278528" y="1567307"/>
                  </a:lnTo>
                  <a:close/>
                </a:path>
              </a:pathLst>
            </a:custGeom>
            <a:solidFill>
              <a:srgbClr val="A4E473"/>
            </a:solidFill>
          </p:spPr>
        </p:sp>
      </p:grpSp>
      <p:sp>
        <p:nvSpPr>
          <p:cNvPr name="Freeform 8" id="8"/>
          <p:cNvSpPr/>
          <p:nvPr/>
        </p:nvSpPr>
        <p:spPr>
          <a:xfrm flipH="false" flipV="false" rot="0">
            <a:off x="11915756" y="1583681"/>
            <a:ext cx="6372244" cy="3559819"/>
          </a:xfrm>
          <a:custGeom>
            <a:avLst/>
            <a:gdLst/>
            <a:ahLst/>
            <a:cxnLst/>
            <a:rect r="r" b="b" t="t" l="l"/>
            <a:pathLst>
              <a:path h="3559819" w="6372244">
                <a:moveTo>
                  <a:pt x="0" y="0"/>
                </a:moveTo>
                <a:lnTo>
                  <a:pt x="6372244" y="0"/>
                </a:lnTo>
                <a:lnTo>
                  <a:pt x="6372244" y="3559819"/>
                </a:lnTo>
                <a:lnTo>
                  <a:pt x="0" y="3559819"/>
                </a:lnTo>
                <a:lnTo>
                  <a:pt x="0" y="0"/>
                </a:lnTo>
                <a:close/>
              </a:path>
            </a:pathLst>
          </a:custGeom>
          <a:blipFill>
            <a:blip r:embed="rId2"/>
            <a:stretch>
              <a:fillRect l="0" t="-345" r="0" b="-345"/>
            </a:stretch>
          </a:blipFill>
        </p:spPr>
      </p:sp>
      <p:sp>
        <p:nvSpPr>
          <p:cNvPr name="TextBox 9" id="9"/>
          <p:cNvSpPr txBox="true"/>
          <p:nvPr/>
        </p:nvSpPr>
        <p:spPr>
          <a:xfrm rot="0">
            <a:off x="1028700" y="508004"/>
            <a:ext cx="9727451" cy="1285875"/>
          </a:xfrm>
          <a:prstGeom prst="rect">
            <a:avLst/>
          </a:prstGeom>
        </p:spPr>
        <p:txBody>
          <a:bodyPr anchor="t" rtlCol="false" tIns="0" lIns="0" bIns="0" rIns="0">
            <a:spAutoFit/>
          </a:bodyPr>
          <a:lstStyle/>
          <a:p>
            <a:pPr marL="0" indent="0" lvl="0">
              <a:lnSpc>
                <a:spcPts val="10199"/>
              </a:lnSpc>
              <a:spcBef>
                <a:spcPct val="0"/>
              </a:spcBef>
            </a:pPr>
            <a:r>
              <a:rPr lang="en-US" sz="8499" spc="-84">
                <a:solidFill>
                  <a:srgbClr val="000000"/>
                </a:solidFill>
                <a:latin typeface="Fira Sans Medium"/>
              </a:rPr>
              <a:t>Problem Statement</a:t>
            </a:r>
          </a:p>
        </p:txBody>
      </p:sp>
      <p:sp>
        <p:nvSpPr>
          <p:cNvPr name="TextBox 10" id="10"/>
          <p:cNvSpPr txBox="true"/>
          <p:nvPr/>
        </p:nvSpPr>
        <p:spPr>
          <a:xfrm rot="0">
            <a:off x="693496" y="1897275"/>
            <a:ext cx="10397859" cy="8389725"/>
          </a:xfrm>
          <a:prstGeom prst="rect">
            <a:avLst/>
          </a:prstGeom>
        </p:spPr>
        <p:txBody>
          <a:bodyPr anchor="t" rtlCol="false" tIns="0" lIns="0" bIns="0" rIns="0">
            <a:spAutoFit/>
          </a:bodyPr>
          <a:lstStyle/>
          <a:p>
            <a:pPr algn="ctr">
              <a:lnSpc>
                <a:spcPts val="5159"/>
              </a:lnSpc>
            </a:pPr>
            <a:r>
              <a:rPr lang="en-US" sz="3350">
                <a:solidFill>
                  <a:srgbClr val="000000"/>
                </a:solidFill>
                <a:latin typeface="Canva Sans"/>
              </a:rPr>
              <a:t>Our primary goal is executing, evaluating, and potentially enhancing the depth estimation process by combining frame rectification and triangulation techniques using epipolar geometry. Our aim is to improve the precision and dependability of depth estimation in different situations. We have to use multiple images of the same overlapping view to estimate the depth of a scene point from image points in the camera coordinate frame of reference, and using the depth of those points, we have to create a depth map that estimates the depth of a point in the scene.</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4151770" y="4201140"/>
            <a:ext cx="7027514" cy="6085860"/>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0">
            <a:off x="10397234" y="436026"/>
            <a:ext cx="4961246" cy="429646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TextBox 6" id="6"/>
          <p:cNvSpPr txBox="true"/>
          <p:nvPr/>
        </p:nvSpPr>
        <p:spPr>
          <a:xfrm rot="0">
            <a:off x="952559" y="180129"/>
            <a:ext cx="8115300" cy="3649556"/>
          </a:xfrm>
          <a:prstGeom prst="rect">
            <a:avLst/>
          </a:prstGeom>
        </p:spPr>
        <p:txBody>
          <a:bodyPr anchor="t" rtlCol="false" tIns="0" lIns="0" bIns="0" rIns="0">
            <a:spAutoFit/>
          </a:bodyPr>
          <a:lstStyle/>
          <a:p>
            <a:pPr>
              <a:lnSpc>
                <a:spcPts val="9649"/>
              </a:lnSpc>
              <a:spcBef>
                <a:spcPct val="0"/>
              </a:spcBef>
            </a:pPr>
            <a:r>
              <a:rPr lang="en-US" sz="8041" spc="-80">
                <a:solidFill>
                  <a:srgbClr val="000000"/>
                </a:solidFill>
                <a:latin typeface="Fira Sans Medium"/>
              </a:rPr>
              <a:t>Dataset Description and Demonstration</a:t>
            </a:r>
          </a:p>
        </p:txBody>
      </p:sp>
      <p:sp>
        <p:nvSpPr>
          <p:cNvPr name="TextBox 7" id="7"/>
          <p:cNvSpPr txBox="true"/>
          <p:nvPr/>
        </p:nvSpPr>
        <p:spPr>
          <a:xfrm rot="0">
            <a:off x="952559" y="3772535"/>
            <a:ext cx="7635233" cy="6514465"/>
          </a:xfrm>
          <a:prstGeom prst="rect">
            <a:avLst/>
          </a:prstGeom>
        </p:spPr>
        <p:txBody>
          <a:bodyPr anchor="t" rtlCol="false" tIns="0" lIns="0" bIns="0" rIns="0">
            <a:spAutoFit/>
          </a:bodyPr>
          <a:lstStyle/>
          <a:p>
            <a:pPr marL="566844" indent="-283422" lvl="1">
              <a:lnSpc>
                <a:spcPts val="3675"/>
              </a:lnSpc>
              <a:buFont typeface="Arial"/>
              <a:buChar char="•"/>
            </a:pPr>
            <a:r>
              <a:rPr lang="en-US" sz="2625">
                <a:solidFill>
                  <a:srgbClr val="000000"/>
                </a:solidFill>
                <a:latin typeface="Anonymous Pro"/>
              </a:rPr>
              <a:t>We have clicked photos of the IIITD campus using our mobile phones. We have clicked multiple images of the same view from different positions and angles. We have tried to take pictures of ideas with texture so that SIFT detector works well.</a:t>
            </a:r>
          </a:p>
          <a:p>
            <a:pPr marL="566844" indent="-283422" lvl="1">
              <a:lnSpc>
                <a:spcPts val="3675"/>
              </a:lnSpc>
              <a:buFont typeface="Arial"/>
              <a:buChar char="•"/>
            </a:pPr>
            <a:r>
              <a:rPr lang="en-US" sz="2625">
                <a:solidFill>
                  <a:srgbClr val="000000"/>
                </a:solidFill>
                <a:latin typeface="Anonymous Pro"/>
              </a:rPr>
              <a:t>We have also taken some images from the Middlebury Dataset containing images of different scenarios with texture.</a:t>
            </a:r>
          </a:p>
          <a:p>
            <a:pPr algn="l" marL="566844" indent="-283422" lvl="1">
              <a:lnSpc>
                <a:spcPts val="3675"/>
              </a:lnSpc>
              <a:buFont typeface="Arial"/>
              <a:buChar char="•"/>
            </a:pPr>
            <a:r>
              <a:rPr lang="en-US" sz="2625">
                <a:solidFill>
                  <a:srgbClr val="000000"/>
                </a:solidFill>
                <a:latin typeface="Anonymous Pro"/>
              </a:rPr>
              <a:t>We will use these photos as stereo-pairs from our dataset for two-view depth estimation.</a:t>
            </a:r>
          </a:p>
        </p:txBody>
      </p:sp>
      <p:sp>
        <p:nvSpPr>
          <p:cNvPr name="TextBox 8" id="8"/>
          <p:cNvSpPr txBox="true"/>
          <p:nvPr/>
        </p:nvSpPr>
        <p:spPr>
          <a:xfrm rot="0">
            <a:off x="1999167" y="1095105"/>
            <a:ext cx="3242377" cy="405765"/>
          </a:xfrm>
          <a:prstGeom prst="rect">
            <a:avLst/>
          </a:prstGeom>
        </p:spPr>
        <p:txBody>
          <a:bodyPr anchor="t" rtlCol="false" tIns="0" lIns="0" bIns="0" rIns="0">
            <a:spAutoFit/>
          </a:bodyPr>
          <a:lstStyle/>
          <a:p>
            <a:pPr>
              <a:lnSpc>
                <a:spcPts val="3359"/>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2368448" y="2037655"/>
            <a:ext cx="5519910" cy="7359879"/>
          </a:xfrm>
          <a:custGeom>
            <a:avLst/>
            <a:gdLst/>
            <a:ahLst/>
            <a:cxnLst/>
            <a:rect r="r" b="b" t="t" l="l"/>
            <a:pathLst>
              <a:path h="7359879" w="5519910">
                <a:moveTo>
                  <a:pt x="0" y="0"/>
                </a:moveTo>
                <a:lnTo>
                  <a:pt x="5519910" y="0"/>
                </a:lnTo>
                <a:lnTo>
                  <a:pt x="5519910" y="7359879"/>
                </a:lnTo>
                <a:lnTo>
                  <a:pt x="0" y="7359879"/>
                </a:lnTo>
                <a:lnTo>
                  <a:pt x="0" y="0"/>
                </a:lnTo>
                <a:close/>
              </a:path>
            </a:pathLst>
          </a:custGeom>
          <a:blipFill>
            <a:blip r:embed="rId2"/>
            <a:stretch>
              <a:fillRect l="0" t="0" r="0" b="0"/>
            </a:stretch>
          </a:blipFill>
        </p:spPr>
      </p:sp>
      <p:sp>
        <p:nvSpPr>
          <p:cNvPr name="Freeform 3" id="3"/>
          <p:cNvSpPr/>
          <p:nvPr/>
        </p:nvSpPr>
        <p:spPr>
          <a:xfrm flipH="false" flipV="false" rot="0">
            <a:off x="6816975" y="2209828"/>
            <a:ext cx="5286354" cy="7048472"/>
          </a:xfrm>
          <a:custGeom>
            <a:avLst/>
            <a:gdLst/>
            <a:ahLst/>
            <a:cxnLst/>
            <a:rect r="r" b="b" t="t" l="l"/>
            <a:pathLst>
              <a:path h="7048472" w="5286354">
                <a:moveTo>
                  <a:pt x="0" y="0"/>
                </a:moveTo>
                <a:lnTo>
                  <a:pt x="5286354" y="0"/>
                </a:lnTo>
                <a:lnTo>
                  <a:pt x="5286354" y="7048472"/>
                </a:lnTo>
                <a:lnTo>
                  <a:pt x="0" y="7048472"/>
                </a:lnTo>
                <a:lnTo>
                  <a:pt x="0" y="0"/>
                </a:lnTo>
                <a:close/>
              </a:path>
            </a:pathLst>
          </a:custGeom>
          <a:blipFill>
            <a:blip r:embed="rId3"/>
            <a:stretch>
              <a:fillRect l="0" t="0" r="0" b="0"/>
            </a:stretch>
          </a:blipFill>
        </p:spPr>
      </p:sp>
      <p:sp>
        <p:nvSpPr>
          <p:cNvPr name="TextBox 4" id="4"/>
          <p:cNvSpPr txBox="true"/>
          <p:nvPr/>
        </p:nvSpPr>
        <p:spPr>
          <a:xfrm rot="0">
            <a:off x="1439267" y="159703"/>
            <a:ext cx="15409466"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Some examples of the data</a:t>
            </a:r>
          </a:p>
        </p:txBody>
      </p:sp>
      <p:sp>
        <p:nvSpPr>
          <p:cNvPr name="TextBox 5" id="5"/>
          <p:cNvSpPr txBox="true"/>
          <p:nvPr/>
        </p:nvSpPr>
        <p:spPr>
          <a:xfrm rot="0">
            <a:off x="745256" y="4793987"/>
            <a:ext cx="5805019" cy="178054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These are images we took manually within the IIIT campus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439267" y="5143500"/>
            <a:ext cx="7009114" cy="3942627"/>
          </a:xfrm>
          <a:custGeom>
            <a:avLst/>
            <a:gdLst/>
            <a:ahLst/>
            <a:cxnLst/>
            <a:rect r="r" b="b" t="t" l="l"/>
            <a:pathLst>
              <a:path h="3942627" w="7009114">
                <a:moveTo>
                  <a:pt x="0" y="0"/>
                </a:moveTo>
                <a:lnTo>
                  <a:pt x="7009114" y="0"/>
                </a:lnTo>
                <a:lnTo>
                  <a:pt x="7009114" y="3942627"/>
                </a:lnTo>
                <a:lnTo>
                  <a:pt x="0" y="3942627"/>
                </a:lnTo>
                <a:lnTo>
                  <a:pt x="0" y="0"/>
                </a:lnTo>
                <a:close/>
              </a:path>
            </a:pathLst>
          </a:custGeom>
          <a:blipFill>
            <a:blip r:embed="rId2"/>
            <a:stretch>
              <a:fillRect l="0" t="0" r="0" b="0"/>
            </a:stretch>
          </a:blipFill>
        </p:spPr>
      </p:sp>
      <p:sp>
        <p:nvSpPr>
          <p:cNvPr name="Freeform 3" id="3"/>
          <p:cNvSpPr/>
          <p:nvPr/>
        </p:nvSpPr>
        <p:spPr>
          <a:xfrm flipH="false" flipV="false" rot="0">
            <a:off x="9839619" y="5143500"/>
            <a:ext cx="7009114" cy="3942627"/>
          </a:xfrm>
          <a:custGeom>
            <a:avLst/>
            <a:gdLst/>
            <a:ahLst/>
            <a:cxnLst/>
            <a:rect r="r" b="b" t="t" l="l"/>
            <a:pathLst>
              <a:path h="3942627" w="7009114">
                <a:moveTo>
                  <a:pt x="0" y="0"/>
                </a:moveTo>
                <a:lnTo>
                  <a:pt x="7009114" y="0"/>
                </a:lnTo>
                <a:lnTo>
                  <a:pt x="7009114" y="3942627"/>
                </a:lnTo>
                <a:lnTo>
                  <a:pt x="0" y="3942627"/>
                </a:lnTo>
                <a:lnTo>
                  <a:pt x="0" y="0"/>
                </a:lnTo>
                <a:close/>
              </a:path>
            </a:pathLst>
          </a:custGeom>
          <a:blipFill>
            <a:blip r:embed="rId3"/>
            <a:stretch>
              <a:fillRect l="0" t="0" r="0" b="0"/>
            </a:stretch>
          </a:blipFill>
        </p:spPr>
      </p:sp>
      <p:sp>
        <p:nvSpPr>
          <p:cNvPr name="TextBox 4" id="4"/>
          <p:cNvSpPr txBox="true"/>
          <p:nvPr/>
        </p:nvSpPr>
        <p:spPr>
          <a:xfrm rot="0">
            <a:off x="1439267" y="159703"/>
            <a:ext cx="15409466"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Some examples of the data</a:t>
            </a:r>
          </a:p>
        </p:txBody>
      </p:sp>
      <p:sp>
        <p:nvSpPr>
          <p:cNvPr name="TextBox 5" id="5"/>
          <p:cNvSpPr txBox="true"/>
          <p:nvPr/>
        </p:nvSpPr>
        <p:spPr>
          <a:xfrm rot="0">
            <a:off x="3448546" y="3111341"/>
            <a:ext cx="11390908"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These are images we took from the Middlebury dataset</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3563094" y="6077994"/>
            <a:ext cx="6383425" cy="5528076"/>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1028700" y="1028700"/>
            <a:ext cx="14766361" cy="8730003"/>
            <a:chOff x="0" y="0"/>
            <a:chExt cx="19688481" cy="11640003"/>
          </a:xfrm>
        </p:grpSpPr>
        <p:sp>
          <p:nvSpPr>
            <p:cNvPr name="TextBox 5" id="5"/>
            <p:cNvSpPr txBox="true"/>
            <p:nvPr/>
          </p:nvSpPr>
          <p:spPr>
            <a:xfrm rot="0">
              <a:off x="0" y="2452442"/>
              <a:ext cx="19688481" cy="9187561"/>
            </a:xfrm>
            <a:prstGeom prst="rect">
              <a:avLst/>
            </a:prstGeom>
          </p:spPr>
          <p:txBody>
            <a:bodyPr anchor="t" rtlCol="false" tIns="0" lIns="0" bIns="0" rIns="0">
              <a:spAutoFit/>
            </a:bodyPr>
            <a:lstStyle/>
            <a:p>
              <a:pPr marL="777240" indent="-388620" lvl="1">
                <a:lnSpc>
                  <a:spcPts val="5544"/>
                </a:lnSpc>
                <a:buFont typeface="Arial"/>
                <a:buChar char="•"/>
              </a:pPr>
              <a:r>
                <a:rPr lang="en-US" sz="3600">
                  <a:solidFill>
                    <a:srgbClr val="FFFFFF"/>
                  </a:solidFill>
                  <a:latin typeface="Fira Sans Medium"/>
                </a:rPr>
                <a:t>We will open the two images and read them as grayscale images.</a:t>
              </a:r>
            </a:p>
            <a:p>
              <a:pPr marL="777240" indent="-388620" lvl="1">
                <a:lnSpc>
                  <a:spcPts val="5544"/>
                </a:lnSpc>
                <a:buFont typeface="Arial"/>
                <a:buChar char="•"/>
              </a:pPr>
              <a:r>
                <a:rPr lang="en-US" sz="3600">
                  <a:solidFill>
                    <a:srgbClr val="FFFFFF"/>
                  </a:solidFill>
                  <a:latin typeface="Fira Sans Medium"/>
                </a:rPr>
                <a:t> We use the SIFT_create() function to compute the SIFT key points and descriptors for both images.</a:t>
              </a:r>
            </a:p>
            <a:p>
              <a:pPr marL="777240" indent="-388620" lvl="1">
                <a:lnSpc>
                  <a:spcPts val="5544"/>
                </a:lnSpc>
                <a:buFont typeface="Arial"/>
                <a:buChar char="•"/>
              </a:pPr>
              <a:r>
                <a:rPr lang="en-US" sz="3600">
                  <a:solidFill>
                    <a:srgbClr val="FFFFFF"/>
                  </a:solidFill>
                  <a:latin typeface="Fira Sans Medium"/>
                </a:rPr>
                <a:t>We use the Brute Force Matcher of the OpenCV library (cv.BFMatcher) and match the key points between the two images. Then we filter them based on the distance ratio and only keep the better matches.</a:t>
              </a:r>
            </a:p>
            <a:p>
              <a:pPr marL="777240" indent="-388620" lvl="1">
                <a:lnSpc>
                  <a:spcPts val="5544"/>
                </a:lnSpc>
                <a:buFont typeface="Arial"/>
                <a:buChar char="•"/>
              </a:pPr>
              <a:r>
                <a:rPr lang="en-US" sz="3600">
                  <a:solidFill>
                    <a:srgbClr val="FFFFFF"/>
                  </a:solidFill>
                  <a:latin typeface="Fira Sans Medium"/>
                </a:rPr>
                <a:t>We use cv.findfundamentalmatrix() to find the fundamental matrix.  This describes the geometric relationship between the two camera views.</a:t>
              </a:r>
            </a:p>
          </p:txBody>
        </p:sp>
        <p:sp>
          <p:nvSpPr>
            <p:cNvPr name="TextBox 6" id="6"/>
            <p:cNvSpPr txBox="true"/>
            <p:nvPr/>
          </p:nvSpPr>
          <p:spPr>
            <a:xfrm rot="0">
              <a:off x="0" y="0"/>
              <a:ext cx="19688481" cy="2108200"/>
            </a:xfrm>
            <a:prstGeom prst="rect">
              <a:avLst/>
            </a:prstGeom>
          </p:spPr>
          <p:txBody>
            <a:bodyPr anchor="t" rtlCol="false" tIns="0" lIns="0" bIns="0" rIns="0">
              <a:spAutoFit/>
            </a:bodyPr>
            <a:lstStyle/>
            <a:p>
              <a:pPr>
                <a:lnSpc>
                  <a:spcPts val="12480"/>
                </a:lnSpc>
              </a:pPr>
              <a:r>
                <a:rPr lang="en-US" sz="10400">
                  <a:solidFill>
                    <a:srgbClr val="A4E473"/>
                  </a:solidFill>
                  <a:latin typeface="Fira Sans Medium"/>
                </a:rPr>
                <a:t>Methodology</a:t>
              </a:r>
            </a:p>
          </p:txBody>
        </p:sp>
      </p:grpSp>
      <p:grpSp>
        <p:nvGrpSpPr>
          <p:cNvPr name="Group 7" id="7"/>
          <p:cNvGrpSpPr/>
          <p:nvPr/>
        </p:nvGrpSpPr>
        <p:grpSpPr>
          <a:xfrm rot="0">
            <a:off x="15543267" y="8330974"/>
            <a:ext cx="2141618" cy="1854652"/>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sp>
        <p:nvSpPr>
          <p:cNvPr name="Freeform 2" id="2"/>
          <p:cNvSpPr/>
          <p:nvPr/>
        </p:nvSpPr>
        <p:spPr>
          <a:xfrm flipH="false" flipV="false" rot="0">
            <a:off x="10373639" y="494246"/>
            <a:ext cx="6530934" cy="4022921"/>
          </a:xfrm>
          <a:custGeom>
            <a:avLst/>
            <a:gdLst/>
            <a:ahLst/>
            <a:cxnLst/>
            <a:rect r="r" b="b" t="t" l="l"/>
            <a:pathLst>
              <a:path h="4022921" w="6530934">
                <a:moveTo>
                  <a:pt x="0" y="0"/>
                </a:moveTo>
                <a:lnTo>
                  <a:pt x="6530935" y="0"/>
                </a:lnTo>
                <a:lnTo>
                  <a:pt x="6530935" y="4022921"/>
                </a:lnTo>
                <a:lnTo>
                  <a:pt x="0" y="4022921"/>
                </a:lnTo>
                <a:lnTo>
                  <a:pt x="0" y="0"/>
                </a:lnTo>
                <a:close/>
              </a:path>
            </a:pathLst>
          </a:custGeom>
          <a:blipFill>
            <a:blip r:embed="rId2"/>
            <a:stretch>
              <a:fillRect l="0" t="0" r="0" b="0"/>
            </a:stretch>
          </a:blipFill>
        </p:spPr>
      </p:sp>
      <p:sp>
        <p:nvSpPr>
          <p:cNvPr name="Freeform 3" id="3"/>
          <p:cNvSpPr/>
          <p:nvPr/>
        </p:nvSpPr>
        <p:spPr>
          <a:xfrm flipH="false" flipV="false" rot="0">
            <a:off x="10373639" y="5143500"/>
            <a:ext cx="6530934" cy="4618303"/>
          </a:xfrm>
          <a:custGeom>
            <a:avLst/>
            <a:gdLst/>
            <a:ahLst/>
            <a:cxnLst/>
            <a:rect r="r" b="b" t="t" l="l"/>
            <a:pathLst>
              <a:path h="4618303" w="6530934">
                <a:moveTo>
                  <a:pt x="0" y="0"/>
                </a:moveTo>
                <a:lnTo>
                  <a:pt x="6530935" y="0"/>
                </a:lnTo>
                <a:lnTo>
                  <a:pt x="6530935" y="4618303"/>
                </a:lnTo>
                <a:lnTo>
                  <a:pt x="0" y="4618303"/>
                </a:lnTo>
                <a:lnTo>
                  <a:pt x="0" y="0"/>
                </a:lnTo>
                <a:close/>
              </a:path>
            </a:pathLst>
          </a:custGeom>
          <a:blipFill>
            <a:blip r:embed="rId3"/>
            <a:stretch>
              <a:fillRect l="0" t="0" r="0" b="0"/>
            </a:stretch>
          </a:blipFill>
        </p:spPr>
      </p:sp>
      <p:sp>
        <p:nvSpPr>
          <p:cNvPr name="Freeform 4" id="4"/>
          <p:cNvSpPr/>
          <p:nvPr/>
        </p:nvSpPr>
        <p:spPr>
          <a:xfrm flipH="false" flipV="false" rot="0">
            <a:off x="1028700" y="494246"/>
            <a:ext cx="8766833" cy="4022921"/>
          </a:xfrm>
          <a:custGeom>
            <a:avLst/>
            <a:gdLst/>
            <a:ahLst/>
            <a:cxnLst/>
            <a:rect r="r" b="b" t="t" l="l"/>
            <a:pathLst>
              <a:path h="4022921" w="8766833">
                <a:moveTo>
                  <a:pt x="0" y="0"/>
                </a:moveTo>
                <a:lnTo>
                  <a:pt x="8766833" y="0"/>
                </a:lnTo>
                <a:lnTo>
                  <a:pt x="8766833" y="4022921"/>
                </a:lnTo>
                <a:lnTo>
                  <a:pt x="0" y="4022921"/>
                </a:lnTo>
                <a:lnTo>
                  <a:pt x="0" y="0"/>
                </a:lnTo>
                <a:close/>
              </a:path>
            </a:pathLst>
          </a:custGeom>
          <a:blipFill>
            <a:blip r:embed="rId4"/>
            <a:stretch>
              <a:fillRect l="0" t="0" r="0" b="0"/>
            </a:stretch>
          </a:blipFill>
        </p:spPr>
      </p:sp>
      <p:sp>
        <p:nvSpPr>
          <p:cNvPr name="Freeform 5" id="5"/>
          <p:cNvSpPr/>
          <p:nvPr/>
        </p:nvSpPr>
        <p:spPr>
          <a:xfrm flipH="false" flipV="false" rot="0">
            <a:off x="1028700" y="5143500"/>
            <a:ext cx="8766833" cy="3209287"/>
          </a:xfrm>
          <a:custGeom>
            <a:avLst/>
            <a:gdLst/>
            <a:ahLst/>
            <a:cxnLst/>
            <a:rect r="r" b="b" t="t" l="l"/>
            <a:pathLst>
              <a:path h="3209287" w="8766833">
                <a:moveTo>
                  <a:pt x="0" y="0"/>
                </a:moveTo>
                <a:lnTo>
                  <a:pt x="8766833" y="0"/>
                </a:lnTo>
                <a:lnTo>
                  <a:pt x="8766833" y="3209287"/>
                </a:lnTo>
                <a:lnTo>
                  <a:pt x="0" y="3209287"/>
                </a:lnTo>
                <a:lnTo>
                  <a:pt x="0" y="0"/>
                </a:lnTo>
                <a:close/>
              </a:path>
            </a:pathLst>
          </a:custGeom>
          <a:blipFill>
            <a:blip r:embed="rId5"/>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3563094" y="6077994"/>
            <a:ext cx="6383425" cy="5528076"/>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1028700" y="307456"/>
            <a:ext cx="14971079" cy="8927360"/>
            <a:chOff x="0" y="0"/>
            <a:chExt cx="19961438" cy="11903147"/>
          </a:xfrm>
        </p:grpSpPr>
        <p:sp>
          <p:nvSpPr>
            <p:cNvPr name="TextBox 5" id="5"/>
            <p:cNvSpPr txBox="true"/>
            <p:nvPr/>
          </p:nvSpPr>
          <p:spPr>
            <a:xfrm rot="0">
              <a:off x="0" y="2471492"/>
              <a:ext cx="19961438" cy="9431655"/>
            </a:xfrm>
            <a:prstGeom prst="rect">
              <a:avLst/>
            </a:prstGeom>
          </p:spPr>
          <p:txBody>
            <a:bodyPr anchor="t" rtlCol="false" tIns="0" lIns="0" bIns="0" rIns="0">
              <a:spAutoFit/>
            </a:bodyPr>
            <a:lstStyle/>
            <a:p>
              <a:pPr marL="734061" indent="-367031" lvl="1">
                <a:lnSpc>
                  <a:spcPts val="5100"/>
                </a:lnSpc>
                <a:buFont typeface="Arial"/>
                <a:buChar char="•"/>
              </a:pPr>
              <a:r>
                <a:rPr lang="en-US" sz="3400">
                  <a:solidFill>
                    <a:srgbClr val="FFFFFF"/>
                  </a:solidFill>
                  <a:latin typeface="Fira Sans Medium"/>
                </a:rPr>
                <a:t>We find the essential matrix using the fundamental matrix and the camera intrinsic parameter matrix.</a:t>
              </a:r>
            </a:p>
            <a:p>
              <a:pPr marL="734061" indent="-367031" lvl="1">
                <a:lnSpc>
                  <a:spcPts val="5100"/>
                </a:lnSpc>
                <a:buFont typeface="Arial"/>
                <a:buChar char="•"/>
              </a:pPr>
              <a:r>
                <a:rPr lang="en-US" sz="3400">
                  <a:solidFill>
                    <a:srgbClr val="FFFFFF"/>
                  </a:solidFill>
                  <a:latin typeface="Fira Sans Medium"/>
                </a:rPr>
                <a:t>We have also retrieved the R,t that describes the relationship between two camera poses using the SVD decomposition of the Essential matrix. </a:t>
              </a:r>
            </a:p>
            <a:p>
              <a:pPr marL="734061" indent="-367031" lvl="1">
                <a:lnSpc>
                  <a:spcPts val="5100"/>
                </a:lnSpc>
                <a:buFont typeface="Arial"/>
                <a:buChar char="•"/>
              </a:pPr>
              <a:r>
                <a:rPr lang="en-US" sz="3400">
                  <a:solidFill>
                    <a:srgbClr val="FFFFFF"/>
                  </a:solidFill>
                  <a:latin typeface="Fira Sans Medium"/>
                </a:rPr>
                <a:t>We use the cv.stereoRectifyUncalibrated() and steroRectify() functions to find the rectification transforms for the images based on the fundamental matrix. We then warp the images to obtain the rectified images.</a:t>
              </a:r>
            </a:p>
            <a:p>
              <a:pPr marL="734061" indent="-367031" lvl="1">
                <a:lnSpc>
                  <a:spcPts val="5100"/>
                </a:lnSpc>
                <a:buFont typeface="Arial"/>
                <a:buChar char="•"/>
              </a:pPr>
              <a:r>
                <a:rPr lang="en-US" sz="3400">
                  <a:solidFill>
                    <a:srgbClr val="FFFFFF"/>
                  </a:solidFill>
                  <a:latin typeface="Fira Sans Medium"/>
                </a:rPr>
                <a:t>We use the StereoSGBM algorithm to get the disparity map from the rectified images. It takes parameters like maximum, minimum disparity, block size, etc. We then normalize the depth map and display it.</a:t>
              </a:r>
            </a:p>
          </p:txBody>
        </p:sp>
        <p:sp>
          <p:nvSpPr>
            <p:cNvPr name="TextBox 6" id="6"/>
            <p:cNvSpPr txBox="true"/>
            <p:nvPr/>
          </p:nvSpPr>
          <p:spPr>
            <a:xfrm rot="0">
              <a:off x="0" y="0"/>
              <a:ext cx="19961438" cy="2108200"/>
            </a:xfrm>
            <a:prstGeom prst="rect">
              <a:avLst/>
            </a:prstGeom>
          </p:spPr>
          <p:txBody>
            <a:bodyPr anchor="t" rtlCol="false" tIns="0" lIns="0" bIns="0" rIns="0">
              <a:spAutoFit/>
            </a:bodyPr>
            <a:lstStyle/>
            <a:p>
              <a:pPr>
                <a:lnSpc>
                  <a:spcPts val="12480"/>
                </a:lnSpc>
              </a:pPr>
              <a:r>
                <a:rPr lang="en-US" sz="10400">
                  <a:solidFill>
                    <a:srgbClr val="A4E473"/>
                  </a:solidFill>
                  <a:latin typeface="Fira Sans Medium"/>
                </a:rPr>
                <a:t>Methodology</a:t>
              </a:r>
            </a:p>
          </p:txBody>
        </p:sp>
      </p:grpSp>
      <p:grpSp>
        <p:nvGrpSpPr>
          <p:cNvPr name="Group 7" id="7"/>
          <p:cNvGrpSpPr/>
          <p:nvPr/>
        </p:nvGrpSpPr>
        <p:grpSpPr>
          <a:xfrm rot="0">
            <a:off x="16430677" y="-406482"/>
            <a:ext cx="1657246" cy="1435182"/>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DAFiZ5DG7PM</dc:identifier>
  <dcterms:modified xsi:type="dcterms:W3CDTF">2011-08-01T06:04:30Z</dcterms:modified>
  <cp:revision>1</cp:revision>
  <dc:title>Computer Vision Project</dc:title>
</cp:coreProperties>
</file>